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64350"/>
  <p:notesSz cx="12192000" cy="6864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7948"/>
            <a:ext cx="10363200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4036"/>
            <a:ext cx="8534400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0A4B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18137"/>
            <a:ext cx="12190349" cy="34138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15187"/>
            <a:ext cx="12190476" cy="591121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15855" y="198113"/>
            <a:ext cx="1067421" cy="47386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70915" y="215837"/>
            <a:ext cx="584988" cy="4038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44955" y="1489328"/>
            <a:ext cx="4674870" cy="3773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"/>
            <a:ext cx="12190349" cy="68594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"/>
            <a:ext cx="12190349" cy="68594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518137"/>
            <a:ext cx="12190349" cy="3413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69641" y="2978658"/>
            <a:ext cx="6252717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188" y="1638045"/>
            <a:ext cx="10745622" cy="3456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70A4B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83845"/>
            <a:ext cx="390144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arant.ru/products/ipo/prime/doc/405786653/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8428" y="1866722"/>
            <a:ext cx="797814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ВВЕДЕНИЕ</a:t>
            </a:r>
            <a:endParaRPr sz="3200">
              <a:latin typeface="Arial"/>
              <a:cs typeface="Arial"/>
            </a:endParaRPr>
          </a:p>
          <a:p>
            <a:pPr marL="905510" marR="897890" indent="1000760">
              <a:lnSpc>
                <a:spcPct val="100000"/>
              </a:lnSpc>
            </a:pP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обновленного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ФГОС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среднего</a:t>
            </a:r>
            <a:r>
              <a:rPr sz="3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общего</a:t>
            </a:r>
            <a:r>
              <a:rPr sz="3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образования</a:t>
            </a:r>
            <a:endParaRPr sz="3200">
              <a:latin typeface="Arial"/>
              <a:cs typeface="Arial"/>
            </a:endParaRPr>
          </a:p>
          <a:p>
            <a:pPr marL="1902460" marR="5080" indent="-188976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общеобразовательных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организациях </a:t>
            </a:r>
            <a:r>
              <a:rPr sz="3200" b="1" spc="-8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FFFF"/>
                </a:solidFill>
                <a:latin typeface="Arial"/>
                <a:cs typeface="Arial"/>
              </a:rPr>
              <a:t>Московской</a:t>
            </a:r>
            <a:r>
              <a:rPr sz="3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области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1863" y="464286"/>
            <a:ext cx="1019467" cy="7881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15855" y="198113"/>
            <a:ext cx="1067421" cy="47386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4414" y="215837"/>
            <a:ext cx="12096115" cy="6644005"/>
            <a:chOff x="94414" y="215837"/>
            <a:chExt cx="12096115" cy="664400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70916" y="215837"/>
              <a:ext cx="584988" cy="40380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414" y="303592"/>
              <a:ext cx="12096061" cy="655592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5531" y="179323"/>
            <a:ext cx="5433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17375E"/>
                </a:solidFill>
              </a:rPr>
              <a:t>Внесение</a:t>
            </a:r>
            <a:r>
              <a:rPr sz="2800" spc="10" dirty="0">
                <a:solidFill>
                  <a:srgbClr val="17375E"/>
                </a:solidFill>
              </a:rPr>
              <a:t> </a:t>
            </a:r>
            <a:r>
              <a:rPr sz="2800" spc="-5" dirty="0">
                <a:solidFill>
                  <a:srgbClr val="17375E"/>
                </a:solidFill>
              </a:rPr>
              <a:t>изменений</a:t>
            </a:r>
            <a:r>
              <a:rPr sz="2800" spc="35" dirty="0">
                <a:solidFill>
                  <a:srgbClr val="17375E"/>
                </a:solidFill>
              </a:rPr>
              <a:t> </a:t>
            </a:r>
            <a:r>
              <a:rPr sz="2800" spc="-5" dirty="0">
                <a:solidFill>
                  <a:srgbClr val="17375E"/>
                </a:solidFill>
              </a:rPr>
              <a:t>во</a:t>
            </a:r>
            <a:r>
              <a:rPr sz="2800" spc="-15" dirty="0">
                <a:solidFill>
                  <a:srgbClr val="17375E"/>
                </a:solidFill>
              </a:rPr>
              <a:t> </a:t>
            </a:r>
            <a:r>
              <a:rPr sz="2800" spc="-25" dirty="0">
                <a:solidFill>
                  <a:srgbClr val="17375E"/>
                </a:solidFill>
              </a:rPr>
              <a:t>ФГОС</a:t>
            </a:r>
            <a:r>
              <a:rPr sz="2800" spc="-20" dirty="0">
                <a:solidFill>
                  <a:srgbClr val="17375E"/>
                </a:solidFill>
              </a:rPr>
              <a:t> </a:t>
            </a:r>
            <a:r>
              <a:rPr sz="2800" spc="-5" dirty="0">
                <a:solidFill>
                  <a:srgbClr val="17375E"/>
                </a:solidFill>
              </a:rPr>
              <a:t>СОО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959002" y="2055011"/>
            <a:ext cx="10511155" cy="3775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38200" indent="-342900">
              <a:lnSpc>
                <a:spcPct val="150000"/>
              </a:lnSpc>
              <a:spcBef>
                <a:spcPts val="100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Обеспечение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преемственности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уровней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начального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общего,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основного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общего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среднего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общего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образования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"/>
            </a:pPr>
            <a:endParaRPr sz="2250">
              <a:latin typeface="Microsoft Sans Serif"/>
              <a:cs typeface="Microsoft Sans Serif"/>
            </a:endParaRPr>
          </a:p>
          <a:p>
            <a:pPr marL="285115" indent="-273050">
              <a:lnSpc>
                <a:spcPct val="100000"/>
              </a:lnSpc>
              <a:buFont typeface="Wingdings"/>
              <a:buChar char=""/>
              <a:tabLst>
                <a:tab pos="285750" algn="l"/>
              </a:tabLst>
            </a:pPr>
            <a:r>
              <a:rPr sz="1600" spc="-35" dirty="0">
                <a:latin typeface="Microsoft Sans Serif"/>
                <a:cs typeface="Microsoft Sans Serif"/>
              </a:rPr>
              <a:t>Конкретизация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предметных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40" dirty="0">
                <a:latin typeface="Microsoft Sans Serif"/>
                <a:cs typeface="Microsoft Sans Serif"/>
              </a:rPr>
              <a:t>результатов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"/>
            </a:pPr>
            <a:endParaRPr sz="1400">
              <a:latin typeface="Microsoft Sans Serif"/>
              <a:cs typeface="Microsoft Sans Serif"/>
            </a:endParaRPr>
          </a:p>
          <a:p>
            <a:pPr marL="12700" marR="5080">
              <a:lnSpc>
                <a:spcPct val="150000"/>
              </a:lnSpc>
              <a:buFont typeface="Wingdings"/>
              <a:buChar char=""/>
              <a:tabLst>
                <a:tab pos="229235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Приведение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в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соответствие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с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требованиями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к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организации</a:t>
            </a:r>
            <a:r>
              <a:rPr sz="1600" spc="8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образовательной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деятельности,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определенными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действующими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СанПин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"/>
            </a:pPr>
            <a:endParaRPr sz="1400">
              <a:latin typeface="Microsoft Sans Serif"/>
              <a:cs typeface="Microsoft Sans Serif"/>
            </a:endParaRPr>
          </a:p>
          <a:p>
            <a:pPr marL="12700" marR="461645">
              <a:lnSpc>
                <a:spcPct val="150000"/>
              </a:lnSpc>
              <a:buFont typeface="Wingdings"/>
              <a:buChar char=""/>
              <a:tabLst>
                <a:tab pos="229235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Уточнение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количества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учебных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занятий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(за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2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30" dirty="0">
                <a:latin typeface="Microsoft Sans Serif"/>
                <a:cs typeface="Microsoft Sans Serif"/>
              </a:rPr>
              <a:t>года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на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одного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обучающегося</a:t>
            </a:r>
            <a:r>
              <a:rPr sz="1600" spc="95" dirty="0">
                <a:latin typeface="Microsoft Sans Serif"/>
                <a:cs typeface="Microsoft Sans Serif"/>
              </a:rPr>
              <a:t> </a:t>
            </a:r>
            <a:r>
              <a:rPr sz="1600" spc="415" dirty="0">
                <a:latin typeface="Microsoft Sans Serif"/>
                <a:cs typeface="Microsoft Sans Serif"/>
              </a:rPr>
              <a:t>–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не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менее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2170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часов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не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более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2516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часов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(не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более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37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часов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в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неделю)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"/>
            </a:pPr>
            <a:endParaRPr sz="2250">
              <a:latin typeface="Microsoft Sans Serif"/>
              <a:cs typeface="Microsoft Sans Serif"/>
            </a:endParaRPr>
          </a:p>
          <a:p>
            <a:pPr marL="228600" indent="-216535">
              <a:lnSpc>
                <a:spcPct val="100000"/>
              </a:lnSpc>
              <a:buFont typeface="Wingdings"/>
              <a:buChar char=""/>
              <a:tabLst>
                <a:tab pos="229235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Определение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списка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учебных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предметов,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обязательных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для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изучения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на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базовом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или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углубленном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уровне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5879" y="955039"/>
            <a:ext cx="8465185" cy="748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ts val="2845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!!!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с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01.09.2023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845"/>
              </a:lnSpc>
            </a:pPr>
            <a:r>
              <a:rPr sz="2400" b="1" spc="-25" dirty="0">
                <a:latin typeface="Arial"/>
                <a:cs typeface="Arial"/>
              </a:rPr>
              <a:t>все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10-е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классы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переходят</a:t>
            </a:r>
            <a:r>
              <a:rPr sz="2400" b="1" spc="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на</a:t>
            </a:r>
            <a:r>
              <a:rPr sz="2400" b="1" spc="-10" dirty="0">
                <a:latin typeface="Arial"/>
                <a:cs typeface="Arial"/>
              </a:rPr>
              <a:t> обновленный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ФГОС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СОО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15855" y="198113"/>
            <a:ext cx="1067421" cy="47386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215837"/>
            <a:ext cx="12190730" cy="6644005"/>
            <a:chOff x="0" y="215837"/>
            <a:chExt cx="12190730" cy="664400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70915" y="215837"/>
              <a:ext cx="584988" cy="40380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402191"/>
              <a:ext cx="12190476" cy="6457330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5531" y="179323"/>
            <a:ext cx="42976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84730" algn="l"/>
              </a:tabLst>
            </a:pPr>
            <a:r>
              <a:rPr sz="2800" spc="-5" dirty="0">
                <a:solidFill>
                  <a:srgbClr val="17375E"/>
                </a:solidFill>
              </a:rPr>
              <a:t>Нормативное	обеспечение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816051" y="1306829"/>
            <a:ext cx="1011110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30" dirty="0">
                <a:latin typeface="Microsoft Sans Serif"/>
                <a:cs typeface="Microsoft Sans Serif"/>
              </a:rPr>
              <a:t>Приказ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России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от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12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августа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2022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г.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114" dirty="0">
                <a:latin typeface="Microsoft Sans Serif"/>
                <a:cs typeface="Microsoft Sans Serif"/>
              </a:rPr>
              <a:t>№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732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«О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внесении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изменений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в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федеральный</a:t>
            </a:r>
            <a:endParaRPr sz="1600">
              <a:latin typeface="Microsoft Sans Serif"/>
              <a:cs typeface="Microsoft Sans Serif"/>
            </a:endParaRPr>
          </a:p>
          <a:p>
            <a:pPr marL="299085" marR="5080">
              <a:lnSpc>
                <a:spcPts val="3840"/>
              </a:lnSpc>
              <a:spcBef>
                <a:spcPts val="250"/>
              </a:spcBef>
              <a:tabLst>
                <a:tab pos="1485265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государственный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образовательный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стандарт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среднего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общего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образования,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утвержденный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приказом 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Министерства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образования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науки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Российской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30" dirty="0">
                <a:latin typeface="Microsoft Sans Serif"/>
                <a:cs typeface="Microsoft Sans Serif"/>
              </a:rPr>
              <a:t>Федерации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от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17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мая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2012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г.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114" dirty="0">
                <a:latin typeface="Microsoft Sans Serif"/>
                <a:cs typeface="Microsoft Sans Serif"/>
              </a:rPr>
              <a:t>№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413»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(Зарегистрирован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12.09.2022	</a:t>
            </a:r>
            <a:r>
              <a:rPr sz="1600" spc="114" dirty="0">
                <a:latin typeface="Microsoft Sans Serif"/>
                <a:cs typeface="Microsoft Sans Serif"/>
              </a:rPr>
              <a:t>№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70034)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6051" y="3684777"/>
            <a:ext cx="968946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Информационно-разъяснительное</a:t>
            </a:r>
            <a:r>
              <a:rPr sz="1600" spc="8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письмо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России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от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17.11.2022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114" dirty="0">
                <a:latin typeface="Microsoft Sans Serif"/>
                <a:cs typeface="Microsoft Sans Serif"/>
              </a:rPr>
              <a:t>№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03-1889</a:t>
            </a:r>
            <a:r>
              <a:rPr sz="1600" spc="47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«Об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latin typeface="Microsoft Sans Serif"/>
                <a:cs typeface="Microsoft Sans Serif"/>
              </a:rPr>
              <a:t>основных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изменениях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во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75" dirty="0">
                <a:latin typeface="Microsoft Sans Serif"/>
                <a:cs typeface="Microsoft Sans Serif"/>
              </a:rPr>
              <a:t>ФГОС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СОО»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5"/>
              </a:rPr>
              <a:t>https://www.garant.ru/products/ipo/prime/doc/405786653/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6051" y="5086934"/>
            <a:ext cx="899414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Распоряжение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Министерства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образования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Московской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области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от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20.12.2022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114" dirty="0">
                <a:latin typeface="Microsoft Sans Serif"/>
                <a:cs typeface="Microsoft Sans Serif"/>
              </a:rPr>
              <a:t>№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Р-820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«Об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5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</a:pPr>
            <a:r>
              <a:rPr sz="1600" spc="-20" dirty="0">
                <a:latin typeface="Microsoft Sans Serif"/>
                <a:cs typeface="Microsoft Sans Serif"/>
              </a:rPr>
              <a:t>организации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работы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по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введению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обновленного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75" dirty="0">
                <a:latin typeface="Microsoft Sans Serif"/>
                <a:cs typeface="Microsoft Sans Serif"/>
              </a:rPr>
              <a:t>ФГОС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СОО»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15855" y="198113"/>
            <a:ext cx="1067421" cy="47386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25564" y="215837"/>
            <a:ext cx="11765280" cy="6382385"/>
            <a:chOff x="425564" y="215837"/>
            <a:chExt cx="11765280" cy="638238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70916" y="215837"/>
              <a:ext cx="584988" cy="40380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5564" y="286499"/>
              <a:ext cx="11764899" cy="631164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4551" y="153746"/>
            <a:ext cx="1605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solidFill>
                  <a:srgbClr val="17375E"/>
                </a:solidFill>
              </a:rPr>
              <a:t>ФГОС</a:t>
            </a:r>
            <a:r>
              <a:rPr sz="2800" spc="-55" dirty="0">
                <a:solidFill>
                  <a:srgbClr val="17375E"/>
                </a:solidFill>
              </a:rPr>
              <a:t> </a:t>
            </a:r>
            <a:r>
              <a:rPr sz="2800" spc="-10" dirty="0">
                <a:solidFill>
                  <a:srgbClr val="17375E"/>
                </a:solidFill>
              </a:rPr>
              <a:t>СОО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1237424" y="857973"/>
            <a:ext cx="10287635" cy="632460"/>
          </a:xfrm>
          <a:prstGeom prst="rect">
            <a:avLst/>
          </a:prstGeom>
          <a:solidFill>
            <a:srgbClr val="70A4B3"/>
          </a:solidFill>
        </p:spPr>
        <p:txBody>
          <a:bodyPr vert="horz" wrap="square" lIns="0" tIns="1892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490"/>
              </a:spcBef>
            </a:pP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Структура</a:t>
            </a:r>
            <a:r>
              <a:rPr sz="16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75" dirty="0">
                <a:solidFill>
                  <a:srgbClr val="FFFFFF"/>
                </a:solidFill>
                <a:latin typeface="Microsoft Sans Serif"/>
                <a:cs typeface="Microsoft Sans Serif"/>
              </a:rPr>
              <a:t>ФГОС</a:t>
            </a:r>
            <a:r>
              <a:rPr sz="16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СОО</a:t>
            </a:r>
            <a:r>
              <a:rPr sz="16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415" dirty="0">
                <a:solidFill>
                  <a:srgbClr val="FFFFFF"/>
                </a:solidFill>
                <a:latin typeface="Microsoft Sans Serif"/>
                <a:cs typeface="Microsoft Sans Serif"/>
              </a:rPr>
              <a:t>–</a:t>
            </a:r>
            <a:r>
              <a:rPr sz="1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сохранена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9586" y="1543082"/>
            <a:ext cx="10013950" cy="382714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R="581025" algn="ctr">
              <a:lnSpc>
                <a:spcPct val="100000"/>
              </a:lnSpc>
              <a:spcBef>
                <a:spcPts val="350"/>
              </a:spcBef>
            </a:pPr>
            <a:r>
              <a:rPr sz="1600" spc="-20" dirty="0">
                <a:latin typeface="Microsoft Sans Serif"/>
                <a:cs typeface="Microsoft Sans Serif"/>
              </a:rPr>
              <a:t>Изменения:</a:t>
            </a:r>
            <a:endParaRPr sz="16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625"/>
              </a:spcBef>
              <a:buClr>
                <a:srgbClr val="EE5C3E"/>
              </a:buClr>
              <a:buSzPct val="11875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обеспечивает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реализацию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учебных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планов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одного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или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-30" dirty="0">
                <a:latin typeface="Microsoft Sans Serif"/>
                <a:cs typeface="Microsoft Sans Serif"/>
              </a:rPr>
              <a:t>нескольких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профилей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обучения</a:t>
            </a:r>
            <a:r>
              <a:rPr sz="1600" spc="10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(</a:t>
            </a:r>
            <a:r>
              <a:rPr sz="1600" b="1" spc="-15" dirty="0">
                <a:latin typeface="Arial"/>
                <a:cs typeface="Arial"/>
              </a:rPr>
              <a:t>естественно-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научный,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гуманитарный,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социально-экономический,</a:t>
            </a:r>
            <a:r>
              <a:rPr sz="1600" b="1" spc="8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технологический,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универсальный</a:t>
            </a:r>
            <a:r>
              <a:rPr sz="1600" spc="-10" dirty="0">
                <a:latin typeface="Microsoft Sans Serif"/>
                <a:cs typeface="Microsoft Sans Serif"/>
              </a:rPr>
              <a:t>).</a:t>
            </a:r>
            <a:endParaRPr sz="16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700"/>
              </a:spcBef>
              <a:buClr>
                <a:srgbClr val="EE5C3E"/>
              </a:buClr>
              <a:buSzPct val="11875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учебный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план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профиля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обучения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(или)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индивидуальный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учебный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план:</a:t>
            </a:r>
            <a:endParaRPr sz="1600">
              <a:latin typeface="Microsoft Sans Serif"/>
              <a:cs typeface="Microsoft Sans Serif"/>
            </a:endParaRPr>
          </a:p>
          <a:p>
            <a:pPr marL="441325" lvl="1" indent="-287020">
              <a:lnSpc>
                <a:spcPct val="100000"/>
              </a:lnSpc>
              <a:spcBef>
                <a:spcPts val="925"/>
              </a:spcBef>
              <a:buClr>
                <a:srgbClr val="EE5C3E"/>
              </a:buClr>
              <a:buSzPct val="120000"/>
              <a:buChar char="•"/>
              <a:tabLst>
                <a:tab pos="441325" algn="l"/>
                <a:tab pos="441959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содержит</a:t>
            </a:r>
            <a:r>
              <a:rPr sz="1500" spc="5" dirty="0">
                <a:latin typeface="Microsoft Sans Serif"/>
                <a:cs typeface="Microsoft Sans Serif"/>
              </a:rPr>
              <a:t> </a:t>
            </a:r>
            <a:r>
              <a:rPr sz="1500" b="1" dirty="0">
                <a:latin typeface="Arial"/>
                <a:cs typeface="Arial"/>
              </a:rPr>
              <a:t>не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менее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13 </a:t>
            </a:r>
            <a:r>
              <a:rPr sz="1500" b="1" spc="-10" dirty="0">
                <a:latin typeface="Arial"/>
                <a:cs typeface="Arial"/>
              </a:rPr>
              <a:t>учебных</a:t>
            </a:r>
            <a:r>
              <a:rPr sz="1500" b="1" spc="4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предметов</a:t>
            </a:r>
            <a:r>
              <a:rPr sz="1500" b="1" spc="60" dirty="0">
                <a:latin typeface="Arial"/>
                <a:cs typeface="Arial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(русский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35" dirty="0">
                <a:latin typeface="Microsoft Sans Serif"/>
                <a:cs typeface="Microsoft Sans Serif"/>
              </a:rPr>
              <a:t>язык,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литература,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математика,</a:t>
            </a:r>
            <a:r>
              <a:rPr sz="1500" spc="3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иностранный </a:t>
            </a:r>
            <a:r>
              <a:rPr sz="1500" spc="-35" dirty="0">
                <a:latin typeface="Microsoft Sans Serif"/>
                <a:cs typeface="Microsoft Sans Serif"/>
              </a:rPr>
              <a:t>язык,</a:t>
            </a:r>
            <a:endParaRPr sz="1500">
              <a:latin typeface="Microsoft Sans Serif"/>
              <a:cs typeface="Microsoft Sans Serif"/>
            </a:endParaRPr>
          </a:p>
          <a:p>
            <a:pPr marL="441325">
              <a:lnSpc>
                <a:spcPct val="100000"/>
              </a:lnSpc>
            </a:pPr>
            <a:r>
              <a:rPr sz="1500" spc="-15" dirty="0">
                <a:latin typeface="Microsoft Sans Serif"/>
                <a:cs typeface="Microsoft Sans Serif"/>
              </a:rPr>
              <a:t>информатика,</a:t>
            </a:r>
            <a:r>
              <a:rPr sz="1500" spc="5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физика,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химия,</a:t>
            </a:r>
            <a:r>
              <a:rPr sz="1500" spc="3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биология,</a:t>
            </a:r>
            <a:r>
              <a:rPr sz="1500" spc="5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история,</a:t>
            </a:r>
            <a:r>
              <a:rPr sz="150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обществознание,</a:t>
            </a:r>
            <a:r>
              <a:rPr sz="1500" spc="-15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география,</a:t>
            </a:r>
            <a:r>
              <a:rPr sz="1500" spc="5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физическая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35" dirty="0">
                <a:latin typeface="Microsoft Sans Serif"/>
                <a:cs typeface="Microsoft Sans Serif"/>
              </a:rPr>
              <a:t>культура,</a:t>
            </a:r>
            <a:r>
              <a:rPr sz="1500" spc="80" dirty="0">
                <a:latin typeface="Microsoft Sans Serif"/>
                <a:cs typeface="Microsoft Sans Serif"/>
              </a:rPr>
              <a:t> </a:t>
            </a:r>
            <a:r>
              <a:rPr sz="1500" spc="5" dirty="0">
                <a:latin typeface="Microsoft Sans Serif"/>
                <a:cs typeface="Microsoft Sans Serif"/>
              </a:rPr>
              <a:t>ОБЖ)</a:t>
            </a:r>
            <a:endParaRPr sz="1500">
              <a:latin typeface="Microsoft Sans Serif"/>
              <a:cs typeface="Microsoft Sans Serif"/>
            </a:endParaRPr>
          </a:p>
          <a:p>
            <a:pPr marL="441325" lvl="1" indent="-287020">
              <a:lnSpc>
                <a:spcPct val="100000"/>
              </a:lnSpc>
              <a:spcBef>
                <a:spcPts val="695"/>
              </a:spcBef>
              <a:buClr>
                <a:srgbClr val="EE5C3E"/>
              </a:buClr>
              <a:buSzPct val="120000"/>
              <a:buChar char="•"/>
              <a:tabLst>
                <a:tab pos="441325" algn="l"/>
                <a:tab pos="441959" algn="l"/>
              </a:tabLst>
            </a:pPr>
            <a:r>
              <a:rPr sz="1500" spc="-15" dirty="0">
                <a:latin typeface="Microsoft Sans Serif"/>
                <a:cs typeface="Microsoft Sans Serif"/>
              </a:rPr>
              <a:t>предусматривает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изучение</a:t>
            </a:r>
            <a:r>
              <a:rPr sz="1500" spc="40" dirty="0">
                <a:latin typeface="Microsoft Sans Serif"/>
                <a:cs typeface="Microsoft Sans Serif"/>
              </a:rPr>
              <a:t> </a:t>
            </a:r>
            <a:r>
              <a:rPr sz="1500" b="1" dirty="0">
                <a:latin typeface="Arial"/>
                <a:cs typeface="Arial"/>
              </a:rPr>
              <a:t>не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менее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2 </a:t>
            </a:r>
            <a:r>
              <a:rPr sz="1500" b="1" spc="-10" dirty="0">
                <a:latin typeface="Arial"/>
                <a:cs typeface="Arial"/>
              </a:rPr>
              <a:t>учебных</a:t>
            </a:r>
            <a:r>
              <a:rPr sz="1500" b="1" spc="35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предметов</a:t>
            </a:r>
            <a:r>
              <a:rPr sz="1500" b="1" spc="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на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20" dirty="0">
                <a:latin typeface="Arial"/>
                <a:cs typeface="Arial"/>
              </a:rPr>
              <a:t>углубленном</a:t>
            </a:r>
            <a:r>
              <a:rPr sz="1500" b="1" spc="35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уровне</a:t>
            </a:r>
            <a:r>
              <a:rPr sz="1500" b="1" spc="90" dirty="0">
                <a:latin typeface="Arial"/>
                <a:cs typeface="Arial"/>
              </a:rPr>
              <a:t> </a:t>
            </a:r>
            <a:r>
              <a:rPr sz="1500" spc="-35" dirty="0">
                <a:latin typeface="Microsoft Sans Serif"/>
                <a:cs typeface="Microsoft Sans Serif"/>
              </a:rPr>
              <a:t>из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соответствующей</a:t>
            </a:r>
            <a:endParaRPr sz="1500">
              <a:latin typeface="Microsoft Sans Serif"/>
              <a:cs typeface="Microsoft Sans Serif"/>
            </a:endParaRPr>
          </a:p>
          <a:p>
            <a:pPr marL="441325">
              <a:lnSpc>
                <a:spcPct val="100000"/>
              </a:lnSpc>
            </a:pPr>
            <a:r>
              <a:rPr sz="1500" b="1" spc="-5" dirty="0">
                <a:latin typeface="Arial"/>
                <a:cs typeface="Arial"/>
              </a:rPr>
              <a:t>профилю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обучения</a:t>
            </a:r>
            <a:r>
              <a:rPr sz="1500" b="1" spc="55" dirty="0">
                <a:latin typeface="Arial"/>
                <a:cs typeface="Arial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предметной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области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(или)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смежной</a:t>
            </a:r>
            <a:r>
              <a:rPr sz="1500" spc="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с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ней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предметной</a:t>
            </a:r>
            <a:r>
              <a:rPr sz="1500" spc="5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области</a:t>
            </a:r>
            <a:endParaRPr sz="1500">
              <a:latin typeface="Microsoft Sans Serif"/>
              <a:cs typeface="Microsoft Sans Serif"/>
            </a:endParaRPr>
          </a:p>
          <a:p>
            <a:pPr marL="441325" lvl="1" indent="-287020">
              <a:lnSpc>
                <a:spcPct val="100000"/>
              </a:lnSpc>
              <a:spcBef>
                <a:spcPts val="700"/>
              </a:spcBef>
              <a:buClr>
                <a:srgbClr val="EE5C3E"/>
              </a:buClr>
              <a:buSzPct val="120000"/>
              <a:buChar char="•"/>
              <a:tabLst>
                <a:tab pos="441325" algn="l"/>
                <a:tab pos="441959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учебные</a:t>
            </a:r>
            <a:r>
              <a:rPr sz="1500" spc="25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предметы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b="1" spc="-5" dirty="0">
                <a:latin typeface="Arial"/>
                <a:cs typeface="Arial"/>
              </a:rPr>
              <a:t>«Право» </a:t>
            </a:r>
            <a:r>
              <a:rPr sz="1500" b="1" dirty="0">
                <a:latin typeface="Arial"/>
                <a:cs typeface="Arial"/>
              </a:rPr>
              <a:t>и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«Экономика»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интегрированы</a:t>
            </a:r>
            <a:r>
              <a:rPr sz="1500" spc="-10" dirty="0">
                <a:latin typeface="Microsoft Sans Serif"/>
                <a:cs typeface="Microsoft Sans Serif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предмет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«Обществознание»</a:t>
            </a:r>
            <a:r>
              <a:rPr sz="1500" b="1" spc="40" dirty="0">
                <a:latin typeface="Arial"/>
                <a:cs typeface="Arial"/>
              </a:rPr>
              <a:t> </a:t>
            </a:r>
            <a:r>
              <a:rPr sz="1500" spc="-25" dirty="0">
                <a:latin typeface="Microsoft Sans Serif"/>
                <a:cs typeface="Microsoft Sans Serif"/>
              </a:rPr>
              <a:t>базового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и</a:t>
            </a:r>
            <a:endParaRPr sz="1500">
              <a:latin typeface="Microsoft Sans Serif"/>
              <a:cs typeface="Microsoft Sans Serif"/>
            </a:endParaRPr>
          </a:p>
          <a:p>
            <a:pPr marL="441325">
              <a:lnSpc>
                <a:spcPct val="100000"/>
              </a:lnSpc>
            </a:pPr>
            <a:r>
              <a:rPr sz="1500" spc="-20" dirty="0">
                <a:latin typeface="Microsoft Sans Serif"/>
                <a:cs typeface="Microsoft Sans Serif"/>
              </a:rPr>
              <a:t>углубленного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уровня</a:t>
            </a:r>
            <a:endParaRPr sz="1500">
              <a:latin typeface="Microsoft Sans Serif"/>
              <a:cs typeface="Microsoft Sans Serif"/>
            </a:endParaRPr>
          </a:p>
          <a:p>
            <a:pPr marL="441325" lvl="1" indent="-287020">
              <a:lnSpc>
                <a:spcPct val="100000"/>
              </a:lnSpc>
              <a:spcBef>
                <a:spcPts val="705"/>
              </a:spcBef>
              <a:buClr>
                <a:srgbClr val="EE5C3E"/>
              </a:buClr>
              <a:buSzPct val="120000"/>
              <a:buChar char="•"/>
              <a:tabLst>
                <a:tab pos="441325" algn="l"/>
                <a:tab pos="441959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содержание</a:t>
            </a:r>
            <a:r>
              <a:rPr sz="1500" spc="-5" dirty="0">
                <a:latin typeface="Microsoft Sans Serif"/>
                <a:cs typeface="Microsoft Sans Serif"/>
              </a:rPr>
              <a:t> </a:t>
            </a:r>
            <a:r>
              <a:rPr sz="1500" spc="-25" dirty="0">
                <a:latin typeface="Microsoft Sans Serif"/>
                <a:cs typeface="Microsoft Sans Serif"/>
              </a:rPr>
              <a:t>предмета</a:t>
            </a:r>
            <a:r>
              <a:rPr sz="1500" spc="35" dirty="0">
                <a:latin typeface="Microsoft Sans Serif"/>
                <a:cs typeface="Microsoft Sans Serif"/>
              </a:rPr>
              <a:t> </a:t>
            </a:r>
            <a:r>
              <a:rPr sz="1500" b="1" spc="-15" dirty="0">
                <a:latin typeface="Arial"/>
                <a:cs typeface="Arial"/>
              </a:rPr>
              <a:t>«Астрономия»</a:t>
            </a:r>
            <a:r>
              <a:rPr sz="1500" b="1" spc="6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полном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объеме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вошло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 </a:t>
            </a:r>
            <a:r>
              <a:rPr sz="1500" b="1" spc="-10" dirty="0">
                <a:latin typeface="Arial"/>
                <a:cs typeface="Arial"/>
              </a:rPr>
              <a:t>учебный</a:t>
            </a:r>
            <a:r>
              <a:rPr sz="1500" b="1" spc="5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предмет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«Физика»</a:t>
            </a:r>
            <a:endParaRPr sz="1500">
              <a:latin typeface="Arial"/>
              <a:cs typeface="Arial"/>
            </a:endParaRPr>
          </a:p>
          <a:p>
            <a:pPr marL="441325" lvl="1" indent="-287020">
              <a:lnSpc>
                <a:spcPct val="100000"/>
              </a:lnSpc>
              <a:spcBef>
                <a:spcPts val="695"/>
              </a:spcBef>
              <a:buClr>
                <a:srgbClr val="EE5C3E"/>
              </a:buClr>
              <a:buSzPct val="120000"/>
              <a:buChar char="•"/>
              <a:tabLst>
                <a:tab pos="441325" algn="l"/>
                <a:tab pos="441959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содержание </a:t>
            </a:r>
            <a:r>
              <a:rPr sz="1500" spc="-25" dirty="0">
                <a:latin typeface="Microsoft Sans Serif"/>
                <a:cs typeface="Microsoft Sans Serif"/>
              </a:rPr>
              <a:t>предмета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«</a:t>
            </a:r>
            <a:r>
              <a:rPr sz="1500" b="1" spc="-10" dirty="0">
                <a:latin typeface="Arial"/>
                <a:cs typeface="Arial"/>
              </a:rPr>
              <a:t>Россия</a:t>
            </a:r>
            <a:r>
              <a:rPr sz="1500" b="1" dirty="0">
                <a:latin typeface="Arial"/>
                <a:cs typeface="Arial"/>
              </a:rPr>
              <a:t> в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мире» </a:t>
            </a:r>
            <a:r>
              <a:rPr sz="1500" b="1" spc="-15" dirty="0">
                <a:latin typeface="Arial"/>
                <a:cs typeface="Arial"/>
              </a:rPr>
              <a:t>вошло</a:t>
            </a:r>
            <a:r>
              <a:rPr sz="1500" b="1" spc="2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учебные</a:t>
            </a:r>
            <a:r>
              <a:rPr sz="1500" b="1" spc="4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предметы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«История»</a:t>
            </a:r>
            <a:r>
              <a:rPr sz="1500" b="1" spc="2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и</a:t>
            </a:r>
            <a:r>
              <a:rPr sz="1500" b="1" spc="-10" dirty="0">
                <a:latin typeface="Arial"/>
                <a:cs typeface="Arial"/>
              </a:rPr>
              <a:t> «Обществознание»</a:t>
            </a:r>
            <a:endParaRPr sz="1500">
              <a:latin typeface="Arial"/>
              <a:cs typeface="Arial"/>
            </a:endParaRPr>
          </a:p>
          <a:p>
            <a:pPr marL="441325" lvl="1" indent="-287020">
              <a:lnSpc>
                <a:spcPct val="100000"/>
              </a:lnSpc>
              <a:spcBef>
                <a:spcPts val="700"/>
              </a:spcBef>
              <a:buClr>
                <a:srgbClr val="EE5C3E"/>
              </a:buClr>
              <a:buSzPct val="120000"/>
              <a:buFont typeface="Microsoft Sans Serif"/>
              <a:buChar char="•"/>
              <a:tabLst>
                <a:tab pos="441325" algn="l"/>
                <a:tab pos="441959" algn="l"/>
              </a:tabLst>
            </a:pPr>
            <a:r>
              <a:rPr sz="1500" b="1" spc="-10" dirty="0">
                <a:latin typeface="Arial"/>
                <a:cs typeface="Arial"/>
              </a:rPr>
              <a:t>«Естествознание»</a:t>
            </a:r>
            <a:r>
              <a:rPr sz="1500" b="1" spc="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и </a:t>
            </a:r>
            <a:r>
              <a:rPr sz="1500" b="1" spc="-15" dirty="0">
                <a:latin typeface="Arial"/>
                <a:cs typeface="Arial"/>
              </a:rPr>
              <a:t>«Экология»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включено</a:t>
            </a:r>
            <a:r>
              <a:rPr sz="1500" b="1" spc="-3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предметы</a:t>
            </a:r>
            <a:r>
              <a:rPr sz="1500" b="1" spc="2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«Биологи», </a:t>
            </a:r>
            <a:r>
              <a:rPr sz="1500" b="1" spc="-5" dirty="0">
                <a:latin typeface="Arial"/>
                <a:cs typeface="Arial"/>
              </a:rPr>
              <a:t>«Химия»,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«Физика»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15855" y="198113"/>
            <a:ext cx="1067421" cy="47386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215837"/>
            <a:ext cx="12190730" cy="6644005"/>
            <a:chOff x="0" y="215837"/>
            <a:chExt cx="12190730" cy="664400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70915" y="215837"/>
              <a:ext cx="584988" cy="40380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33436"/>
              <a:ext cx="12190476" cy="652608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65531" y="199771"/>
            <a:ext cx="1604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5" dirty="0">
                <a:solidFill>
                  <a:srgbClr val="17375E"/>
                </a:solidFill>
              </a:rPr>
              <a:t>ФГОС</a:t>
            </a:r>
            <a:r>
              <a:rPr sz="2800" spc="-60" dirty="0">
                <a:solidFill>
                  <a:srgbClr val="17375E"/>
                </a:solidFill>
              </a:rPr>
              <a:t> </a:t>
            </a:r>
            <a:r>
              <a:rPr sz="2800" spc="-10" dirty="0">
                <a:solidFill>
                  <a:srgbClr val="17375E"/>
                </a:solidFill>
              </a:rPr>
              <a:t>СОО</a:t>
            </a:r>
            <a:endParaRPr sz="2800"/>
          </a:p>
        </p:txBody>
      </p:sp>
      <p:sp>
        <p:nvSpPr>
          <p:cNvPr id="7" name="object 7"/>
          <p:cNvSpPr txBox="1"/>
          <p:nvPr/>
        </p:nvSpPr>
        <p:spPr>
          <a:xfrm>
            <a:off x="686511" y="4395342"/>
            <a:ext cx="26244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15" dirty="0">
                <a:latin typeface="Microsoft Sans Serif"/>
                <a:cs typeface="Microsoft Sans Serif"/>
              </a:rPr>
              <a:t>Второй</a:t>
            </a:r>
            <a:r>
              <a:rPr sz="1500" spc="-1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иностранный</a:t>
            </a:r>
            <a:r>
              <a:rPr sz="1500" spc="-30" dirty="0">
                <a:latin typeface="Microsoft Sans Serif"/>
                <a:cs typeface="Microsoft Sans Serif"/>
              </a:rPr>
              <a:t> </a:t>
            </a:r>
            <a:r>
              <a:rPr sz="1500" spc="-40" dirty="0">
                <a:latin typeface="Microsoft Sans Serif"/>
                <a:cs typeface="Microsoft Sans Serif"/>
              </a:rPr>
              <a:t>язык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6511" y="4623942"/>
            <a:ext cx="25336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Microsoft Sans Serif"/>
                <a:cs typeface="Microsoft Sans Serif"/>
              </a:rPr>
              <a:t>(</a:t>
            </a:r>
            <a:r>
              <a:rPr sz="1500" b="1" dirty="0">
                <a:latin typeface="Arial"/>
                <a:cs typeface="Arial"/>
              </a:rPr>
              <a:t>по</a:t>
            </a:r>
            <a:r>
              <a:rPr sz="1500" b="1" spc="-7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заявлению</a:t>
            </a:r>
            <a:r>
              <a:rPr sz="1500" b="1" spc="-5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родителей)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6511" y="4899024"/>
            <a:ext cx="2167890" cy="6210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430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45" dirty="0">
                <a:latin typeface="Microsoft Sans Serif"/>
                <a:cs typeface="Microsoft Sans Serif"/>
              </a:rPr>
              <a:t>Физич</a:t>
            </a:r>
            <a:r>
              <a:rPr sz="1500" spc="-35" dirty="0">
                <a:latin typeface="Microsoft Sans Serif"/>
                <a:cs typeface="Microsoft Sans Serif"/>
              </a:rPr>
              <a:t>е</a:t>
            </a:r>
            <a:r>
              <a:rPr sz="1500" dirty="0">
                <a:latin typeface="Microsoft Sans Serif"/>
                <a:cs typeface="Microsoft Sans Serif"/>
              </a:rPr>
              <a:t>с</a:t>
            </a:r>
            <a:r>
              <a:rPr sz="1500" spc="-60" dirty="0">
                <a:latin typeface="Microsoft Sans Serif"/>
                <a:cs typeface="Microsoft Sans Serif"/>
              </a:rPr>
              <a:t>к</a:t>
            </a:r>
            <a:r>
              <a:rPr sz="1500" dirty="0">
                <a:latin typeface="Microsoft Sans Serif"/>
                <a:cs typeface="Microsoft Sans Serif"/>
              </a:rPr>
              <a:t>а</a:t>
            </a:r>
            <a:r>
              <a:rPr sz="1500" spc="-5" dirty="0">
                <a:latin typeface="Microsoft Sans Serif"/>
                <a:cs typeface="Microsoft Sans Serif"/>
              </a:rPr>
              <a:t>я</a:t>
            </a:r>
            <a:r>
              <a:rPr sz="1500" dirty="0">
                <a:latin typeface="Microsoft Sans Serif"/>
                <a:cs typeface="Microsoft Sans Serif"/>
              </a:rPr>
              <a:t> </a:t>
            </a:r>
            <a:r>
              <a:rPr sz="1500" spc="-85" dirty="0">
                <a:latin typeface="Microsoft Sans Serif"/>
                <a:cs typeface="Microsoft Sans Serif"/>
              </a:rPr>
              <a:t>к</a:t>
            </a:r>
            <a:r>
              <a:rPr sz="1500" spc="-55" dirty="0">
                <a:latin typeface="Microsoft Sans Serif"/>
                <a:cs typeface="Microsoft Sans Serif"/>
              </a:rPr>
              <a:t>у</a:t>
            </a:r>
            <a:r>
              <a:rPr sz="1500" spc="10" dirty="0">
                <a:latin typeface="Microsoft Sans Serif"/>
                <a:cs typeface="Microsoft Sans Serif"/>
              </a:rPr>
              <a:t>л</a:t>
            </a:r>
            <a:r>
              <a:rPr sz="1500" spc="-130" dirty="0">
                <a:latin typeface="Microsoft Sans Serif"/>
                <a:cs typeface="Microsoft Sans Serif"/>
              </a:rPr>
              <a:t>ь</a:t>
            </a:r>
            <a:r>
              <a:rPr sz="1500" spc="5" dirty="0">
                <a:latin typeface="Microsoft Sans Serif"/>
                <a:cs typeface="Microsoft Sans Serif"/>
              </a:rPr>
              <a:t>т</a:t>
            </a:r>
            <a:r>
              <a:rPr sz="1500" spc="-30" dirty="0">
                <a:latin typeface="Microsoft Sans Serif"/>
                <a:cs typeface="Microsoft Sans Serif"/>
              </a:rPr>
              <a:t>у</a:t>
            </a:r>
            <a:r>
              <a:rPr sz="1500" dirty="0">
                <a:latin typeface="Microsoft Sans Serif"/>
                <a:cs typeface="Microsoft Sans Serif"/>
              </a:rPr>
              <a:t>ра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69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10" dirty="0">
                <a:latin typeface="Microsoft Sans Serif"/>
                <a:cs typeface="Microsoft Sans Serif"/>
              </a:rPr>
              <a:t>ОБЖ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45609" y="1789937"/>
            <a:ext cx="20453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Microsoft Sans Serif"/>
                <a:cs typeface="Microsoft Sans Serif"/>
              </a:rPr>
              <a:t>Изучение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предметов: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7362" y="1053553"/>
            <a:ext cx="10787380" cy="632460"/>
          </a:xfrm>
          <a:prstGeom prst="rect">
            <a:avLst/>
          </a:prstGeom>
          <a:solidFill>
            <a:srgbClr val="70A4B3"/>
          </a:solidFill>
        </p:spPr>
        <p:txBody>
          <a:bodyPr vert="horz" wrap="square" lIns="0" tIns="187960" rIns="0" bIns="0" rtlCol="0">
            <a:spAutoFit/>
          </a:bodyPr>
          <a:lstStyle/>
          <a:p>
            <a:pPr marL="552450">
              <a:lnSpc>
                <a:spcPct val="100000"/>
              </a:lnSpc>
              <a:spcBef>
                <a:spcPts val="1480"/>
              </a:spcBef>
            </a:pP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Рабочие</a:t>
            </a:r>
            <a:r>
              <a:rPr sz="1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программы</a:t>
            </a:r>
            <a:r>
              <a:rPr sz="1600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415" dirty="0">
                <a:solidFill>
                  <a:srgbClr val="FFFFFF"/>
                </a:solidFill>
                <a:latin typeface="Microsoft Sans Serif"/>
                <a:cs typeface="Microsoft Sans Serif"/>
              </a:rPr>
              <a:t>–</a:t>
            </a:r>
            <a:r>
              <a:rPr sz="16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Конкретизированы</a:t>
            </a:r>
            <a:r>
              <a:rPr sz="1600" spc="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результаты!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511" y="2290063"/>
            <a:ext cx="3346450" cy="1918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Базовый</a:t>
            </a:r>
            <a:r>
              <a:rPr sz="1600" b="1" spc="-20" dirty="0">
                <a:latin typeface="Arial"/>
                <a:cs typeface="Arial"/>
              </a:rPr>
              <a:t> уровень: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20" dirty="0">
                <a:latin typeface="Microsoft Sans Serif"/>
                <a:cs typeface="Microsoft Sans Serif"/>
              </a:rPr>
              <a:t>Русский </a:t>
            </a:r>
            <a:r>
              <a:rPr sz="1500" spc="-45" dirty="0">
                <a:latin typeface="Microsoft Sans Serif"/>
                <a:cs typeface="Microsoft Sans Serif"/>
              </a:rPr>
              <a:t>язык</a:t>
            </a:r>
            <a:endParaRPr sz="1500">
              <a:latin typeface="Microsoft Sans Serif"/>
              <a:cs typeface="Microsoft Sans Serif"/>
            </a:endParaRPr>
          </a:p>
          <a:p>
            <a:pPr marL="299085" marR="5080" indent="-287020">
              <a:lnSpc>
                <a:spcPct val="100000"/>
              </a:lnSpc>
              <a:spcBef>
                <a:spcPts val="695"/>
              </a:spcBef>
            </a:pPr>
            <a:r>
              <a:rPr sz="1500" spc="-20" dirty="0">
                <a:latin typeface="Microsoft Sans Serif"/>
                <a:cs typeface="Microsoft Sans Serif"/>
              </a:rPr>
              <a:t>(</a:t>
            </a:r>
            <a:r>
              <a:rPr sz="1500" b="1" spc="-20" dirty="0">
                <a:latin typeface="Arial"/>
                <a:cs typeface="Arial"/>
              </a:rPr>
              <a:t>только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базовый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20" dirty="0">
                <a:latin typeface="Arial"/>
                <a:cs typeface="Arial"/>
              </a:rPr>
              <a:t>уровень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для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всех </a:t>
            </a:r>
            <a:r>
              <a:rPr sz="1500" b="1" spc="-40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профилей!)</a:t>
            </a:r>
            <a:endParaRPr sz="1500">
              <a:latin typeface="Arial"/>
              <a:cs typeface="Arial"/>
            </a:endParaRPr>
          </a:p>
          <a:p>
            <a:pPr marL="299085" marR="72390" indent="-287020">
              <a:lnSpc>
                <a:spcPct val="100000"/>
              </a:lnSpc>
              <a:spcBef>
                <a:spcPts val="69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20" dirty="0">
                <a:latin typeface="Microsoft Sans Serif"/>
                <a:cs typeface="Microsoft Sans Serif"/>
              </a:rPr>
              <a:t>Родной</a:t>
            </a:r>
            <a:r>
              <a:rPr sz="1500" spc="-10" dirty="0">
                <a:latin typeface="Microsoft Sans Serif"/>
                <a:cs typeface="Microsoft Sans Serif"/>
              </a:rPr>
              <a:t> </a:t>
            </a:r>
            <a:r>
              <a:rPr sz="1500" spc="-40" dirty="0">
                <a:latin typeface="Microsoft Sans Serif"/>
                <a:cs typeface="Microsoft Sans Serif"/>
              </a:rPr>
              <a:t>язык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,</a:t>
            </a:r>
            <a:r>
              <a:rPr sz="1500" spc="-10" dirty="0">
                <a:latin typeface="Microsoft Sans Serif"/>
                <a:cs typeface="Microsoft Sans Serif"/>
              </a:rPr>
              <a:t> родная</a:t>
            </a:r>
            <a:r>
              <a:rPr sz="150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литература </a:t>
            </a:r>
            <a:r>
              <a:rPr sz="1500" spc="-380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(</a:t>
            </a:r>
            <a:r>
              <a:rPr sz="1500" b="1" dirty="0">
                <a:latin typeface="Arial"/>
                <a:cs typeface="Arial"/>
              </a:rPr>
              <a:t>по</a:t>
            </a:r>
            <a:r>
              <a:rPr sz="1500" b="1" spc="-3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заявлению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родителей)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74716" y="2697860"/>
            <a:ext cx="6177280" cy="3462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20" dirty="0">
                <a:latin typeface="Microsoft Sans Serif"/>
                <a:cs typeface="Microsoft Sans Serif"/>
              </a:rPr>
              <a:t>Литература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5" dirty="0">
                <a:latin typeface="Microsoft Sans Serif"/>
                <a:cs typeface="Microsoft Sans Serif"/>
              </a:rPr>
              <a:t>Иностранный</a:t>
            </a:r>
            <a:r>
              <a:rPr sz="1500" spc="-45" dirty="0">
                <a:latin typeface="Microsoft Sans Serif"/>
                <a:cs typeface="Microsoft Sans Serif"/>
              </a:rPr>
              <a:t> </a:t>
            </a:r>
            <a:r>
              <a:rPr sz="1500" spc="-40" dirty="0">
                <a:latin typeface="Microsoft Sans Serif"/>
                <a:cs typeface="Microsoft Sans Serif"/>
              </a:rPr>
              <a:t>язык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20" dirty="0">
                <a:latin typeface="Microsoft Sans Serif"/>
                <a:cs typeface="Microsoft Sans Serif"/>
              </a:rPr>
              <a:t>Математика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(Изменения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390" dirty="0">
                <a:latin typeface="Microsoft Sans Serif"/>
                <a:cs typeface="Microsoft Sans Serif"/>
              </a:rPr>
              <a:t>–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30" dirty="0">
                <a:latin typeface="Microsoft Sans Serif"/>
                <a:cs typeface="Microsoft Sans Serif"/>
              </a:rPr>
              <a:t>блоки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«Алгебра</a:t>
            </a:r>
            <a:r>
              <a:rPr sz="150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начала</a:t>
            </a:r>
            <a:endParaRPr sz="1500">
              <a:latin typeface="Microsoft Sans Serif"/>
              <a:cs typeface="Microsoft Sans Serif"/>
            </a:endParaRPr>
          </a:p>
          <a:p>
            <a:pPr marL="299085" marR="709930">
              <a:lnSpc>
                <a:spcPct val="100000"/>
              </a:lnSpc>
              <a:spcBef>
                <a:spcPts val="5"/>
              </a:spcBef>
            </a:pPr>
            <a:r>
              <a:rPr sz="1500" spc="-25" dirty="0">
                <a:latin typeface="Microsoft Sans Serif"/>
                <a:cs typeface="Microsoft Sans Serif"/>
              </a:rPr>
              <a:t>математического</a:t>
            </a:r>
            <a:r>
              <a:rPr sz="1500" spc="35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анализа»,</a:t>
            </a:r>
            <a:r>
              <a:rPr sz="1500" spc="15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«Геометрия»,</a:t>
            </a:r>
            <a:r>
              <a:rPr sz="150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«Вероятность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 </a:t>
            </a:r>
            <a:r>
              <a:rPr sz="1500" spc="-385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статистика»)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40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15" dirty="0">
                <a:latin typeface="Microsoft Sans Serif"/>
                <a:cs typeface="Microsoft Sans Serif"/>
              </a:rPr>
              <a:t>Информатика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400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5" dirty="0">
                <a:latin typeface="Microsoft Sans Serif"/>
                <a:cs typeface="Microsoft Sans Serif"/>
              </a:rPr>
              <a:t>История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Обществознание</a:t>
            </a:r>
            <a:r>
              <a:rPr sz="1500" spc="-15" dirty="0">
                <a:latin typeface="Microsoft Sans Serif"/>
                <a:cs typeface="Microsoft Sans Serif"/>
              </a:rPr>
              <a:t> (Изменения</a:t>
            </a:r>
            <a:r>
              <a:rPr sz="1500" spc="20" dirty="0">
                <a:latin typeface="Microsoft Sans Serif"/>
                <a:cs typeface="Microsoft Sans Serif"/>
              </a:rPr>
              <a:t> </a:t>
            </a:r>
            <a:r>
              <a:rPr sz="1500" spc="390" dirty="0">
                <a:latin typeface="Microsoft Sans Serif"/>
                <a:cs typeface="Microsoft Sans Serif"/>
              </a:rPr>
              <a:t>–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20" dirty="0">
                <a:latin typeface="Microsoft Sans Serif"/>
                <a:cs typeface="Microsoft Sans Serif"/>
              </a:rPr>
              <a:t>базовый</a:t>
            </a:r>
            <a:r>
              <a:rPr sz="1500" spc="10" dirty="0">
                <a:latin typeface="Microsoft Sans Serif"/>
                <a:cs typeface="Microsoft Sans Serif"/>
              </a:rPr>
              <a:t> </a:t>
            </a:r>
            <a:r>
              <a:rPr sz="1500" spc="-5" dirty="0">
                <a:latin typeface="Microsoft Sans Serif"/>
                <a:cs typeface="Microsoft Sans Serif"/>
              </a:rPr>
              <a:t>и</a:t>
            </a:r>
            <a:r>
              <a:rPr sz="1500" spc="5" dirty="0">
                <a:latin typeface="Microsoft Sans Serif"/>
                <a:cs typeface="Microsoft Sans Serif"/>
              </a:rPr>
              <a:t> </a:t>
            </a:r>
            <a:r>
              <a:rPr sz="1500" spc="-15" dirty="0">
                <a:latin typeface="Microsoft Sans Serif"/>
                <a:cs typeface="Microsoft Sans Serif"/>
              </a:rPr>
              <a:t>углубленный,</a:t>
            </a:r>
            <a:r>
              <a:rPr sz="1500" spc="35" dirty="0">
                <a:latin typeface="Microsoft Sans Serif"/>
                <a:cs typeface="Microsoft Sans Serif"/>
              </a:rPr>
              <a:t> </a:t>
            </a:r>
            <a:r>
              <a:rPr sz="1500" spc="-25" dirty="0">
                <a:latin typeface="Microsoft Sans Serif"/>
                <a:cs typeface="Microsoft Sans Serif"/>
              </a:rPr>
              <a:t>включает</a:t>
            </a:r>
            <a:endParaRPr sz="1500">
              <a:latin typeface="Microsoft Sans Serif"/>
              <a:cs typeface="Microsoft Sans Serif"/>
            </a:endParaRPr>
          </a:p>
          <a:p>
            <a:pPr marL="299085">
              <a:lnSpc>
                <a:spcPct val="100000"/>
              </a:lnSpc>
            </a:pPr>
            <a:r>
              <a:rPr sz="1500" spc="395" dirty="0">
                <a:latin typeface="Microsoft Sans Serif"/>
                <a:cs typeface="Microsoft Sans Serif"/>
              </a:rPr>
              <a:t>–</a:t>
            </a:r>
            <a:r>
              <a:rPr sz="1500" spc="-10" dirty="0">
                <a:latin typeface="Microsoft Sans Serif"/>
                <a:cs typeface="Microsoft Sans Serif"/>
              </a:rPr>
              <a:t> </a:t>
            </a:r>
            <a:r>
              <a:rPr sz="1500" spc="-25" dirty="0">
                <a:latin typeface="Microsoft Sans Serif"/>
                <a:cs typeface="Microsoft Sans Serif"/>
              </a:rPr>
              <a:t>экономику</a:t>
            </a:r>
            <a:r>
              <a:rPr sz="1500" spc="-10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и </a:t>
            </a:r>
            <a:r>
              <a:rPr sz="1500" spc="-5" dirty="0">
                <a:latin typeface="Microsoft Sans Serif"/>
                <a:cs typeface="Microsoft Sans Serif"/>
              </a:rPr>
              <a:t>право)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20" dirty="0">
                <a:latin typeface="Microsoft Sans Serif"/>
                <a:cs typeface="Microsoft Sans Serif"/>
              </a:rPr>
              <a:t>География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50" dirty="0">
                <a:latin typeface="Microsoft Sans Serif"/>
                <a:cs typeface="Microsoft Sans Serif"/>
              </a:rPr>
              <a:t>Физика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395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Химия</a:t>
            </a:r>
            <a:endParaRPr sz="1500">
              <a:latin typeface="Microsoft Sans Serif"/>
              <a:cs typeface="Microsoft Sans Serif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lr>
                <a:srgbClr val="EE5C3E"/>
              </a:buClr>
              <a:buSzPct val="12000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500" spc="-5" dirty="0">
                <a:latin typeface="Microsoft Sans Serif"/>
                <a:cs typeface="Microsoft Sans Serif"/>
              </a:rPr>
              <a:t>Биология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31485" y="2290063"/>
            <a:ext cx="3524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Базовый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и </a:t>
            </a:r>
            <a:r>
              <a:rPr sz="1600" b="1" spc="-25" dirty="0">
                <a:latin typeface="Arial"/>
                <a:cs typeface="Arial"/>
              </a:rPr>
              <a:t>углубленный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уровень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1" y="2978658"/>
            <a:ext cx="89154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2575">
              <a:lnSpc>
                <a:spcPct val="100000"/>
              </a:lnSpc>
              <a:spcBef>
                <a:spcPts val="100"/>
              </a:spcBef>
            </a:pPr>
            <a:r>
              <a:rPr lang="ru-RU" spc="-20" dirty="0" smtClean="0"/>
              <a:t>Спасибо за внимание!</a:t>
            </a:r>
            <a:endParaRPr spc="-2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452</Words>
  <Application>Microsoft Office PowerPoint</Application>
  <PresentationFormat>Произвольный</PresentationFormat>
  <Paragraphs>65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Внесение изменений во ФГОС СОО</vt:lpstr>
      <vt:lpstr>Нормативное обеспечение</vt:lpstr>
      <vt:lpstr>ФГОС СОО</vt:lpstr>
      <vt:lpstr>ФГОС СОО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Гриншпун</dc:creator>
  <cp:lastModifiedBy>User</cp:lastModifiedBy>
  <cp:revision>1</cp:revision>
  <dcterms:created xsi:type="dcterms:W3CDTF">2023-07-05T09:53:38Z</dcterms:created>
  <dcterms:modified xsi:type="dcterms:W3CDTF">2023-07-05T09:55:41Z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2023-07-05T00:00:00Z</vt:filetime>
  </property>
</Properties>
</file>