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8" r:id="rId10"/>
    <p:sldId id="276" r:id="rId11"/>
    <p:sldId id="265" r:id="rId12"/>
    <p:sldId id="266" r:id="rId13"/>
    <p:sldId id="267" r:id="rId14"/>
    <p:sldId id="268" r:id="rId15"/>
    <p:sldId id="277" r:id="rId16"/>
    <p:sldId id="278" r:id="rId17"/>
    <p:sldId id="279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CDA5D-CE7D-46CC-AEA2-F1CD44D166C1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17812-8218-4334-9CAB-759C7755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17812-8218-4334-9CAB-759C775576C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5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0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1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08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18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0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1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3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5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2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3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0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6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4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8CDD-ACC4-4E88-B071-44A32485B1A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7D86C3-0F29-4CDE-9808-89DD85311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0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1481" y="1229208"/>
            <a:ext cx="9618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«Школа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России»: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новые возможности для повышения качества образования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35061" y="4244076"/>
            <a:ext cx="4742004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Состав актива школьной команды:</a:t>
            </a:r>
          </a:p>
          <a:p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Руководитель – Варенова В.Н.</a:t>
            </a:r>
          </a:p>
          <a:p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Зам. директора по УВР – </a:t>
            </a:r>
            <a:r>
              <a:rPr lang="ru-RU" sz="1400" b="1" spc="50" dirty="0" err="1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Кутукова</a:t>
            </a:r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 Н.С.</a:t>
            </a:r>
          </a:p>
          <a:p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Зам. директора по УВР – Фадеева О.В.</a:t>
            </a:r>
          </a:p>
          <a:p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Зам. директора по УВР – </a:t>
            </a:r>
            <a:r>
              <a:rPr lang="ru-RU" sz="1400" b="1" spc="50" dirty="0" err="1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Никерова</a:t>
            </a:r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 Л.Ю.</a:t>
            </a:r>
          </a:p>
          <a:p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Руководитель подразделения – </a:t>
            </a:r>
            <a:r>
              <a:rPr lang="ru-RU" sz="1400" b="1" spc="50" dirty="0" err="1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Стручкова</a:t>
            </a:r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 И.Н.</a:t>
            </a:r>
          </a:p>
          <a:p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Учителя: </a:t>
            </a:r>
            <a:r>
              <a:rPr lang="ru-RU" sz="1400" b="1" spc="50" dirty="0" err="1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Каширова</a:t>
            </a:r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 Е.Н.</a:t>
            </a:r>
          </a:p>
          <a:p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                </a:t>
            </a:r>
            <a:r>
              <a:rPr lang="ru-RU" sz="1400" b="1" spc="50" dirty="0" err="1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Бураченок</a:t>
            </a:r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 А.В.</a:t>
            </a:r>
          </a:p>
          <a:p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                </a:t>
            </a:r>
            <a:r>
              <a:rPr lang="ru-RU" sz="1400" b="1" spc="50" dirty="0" err="1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Папулова</a:t>
            </a:r>
            <a:r>
              <a:rPr lang="ru-RU" sz="1400" b="1" spc="50" dirty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/>
              </a:rPr>
              <a:t> А.С.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128" y="126526"/>
            <a:ext cx="990677" cy="950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4085" y="3043747"/>
            <a:ext cx="105242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0"/>
                <a:solidFill>
                  <a:srgbClr val="1E515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МБОУ </a:t>
            </a:r>
            <a:r>
              <a:rPr kumimoji="0" lang="ru-RU" sz="2400" b="1" i="0" u="none" strike="noStrike" kern="0" cap="none" spc="0" normalizeH="0" baseline="0" noProof="0" dirty="0" smtClean="0">
                <a:ln w="0"/>
                <a:solidFill>
                  <a:srgbClr val="1E515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«Средняя общеобразовательная школа №11»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0"/>
                <a:solidFill>
                  <a:srgbClr val="1E515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г. Сергиев Посад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0"/>
                <a:solidFill>
                  <a:srgbClr val="1E515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8957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128" y="126526"/>
            <a:ext cx="990677" cy="950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499563" y="1798353"/>
            <a:ext cx="3398808" cy="129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- 2022г. - базовый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34926" y="1920886"/>
            <a:ext cx="3460630" cy="11714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– </a:t>
            </a:r>
            <a:r>
              <a:rPr lang="ru-RU" sz="14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2023г</a:t>
            </a: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средний.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562724" y="2203018"/>
            <a:ext cx="717067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27663" y="1636214"/>
            <a:ext cx="484632" cy="284672"/>
          </a:xfrm>
          <a:prstGeom prst="downArrow">
            <a:avLst/>
          </a:prstGeom>
          <a:solidFill>
            <a:srgbClr val="1E5155"/>
          </a:solidFill>
          <a:ln w="19050" cap="rnd" cmpd="sng" algn="ctr">
            <a:solidFill>
              <a:srgbClr val="1E51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841" y="15617"/>
            <a:ext cx="1072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ОБРАЗОВАТЕЛЬНОЕ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ПРОСТРАНСТВО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2632" y="3092316"/>
            <a:ext cx="5544589" cy="36027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плана мероприятий по развитию инклюзивного образования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локальных нормативных актов по организации получения образования обучающимися с ОВЗ, с инвалидностью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доступности образовательной организации в соответствии с приказом </a:t>
            </a:r>
            <a:r>
              <a:rPr lang="ru-RU" sz="1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9 ноября 2015 г. №1309 ( с учетом категории обучающихся с ОВЗ)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открытости содержания инклюзивного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технологий/средств электронного обучения и дистанционных образовательных технологий, учитывающее особые образовательные потребности </a:t>
            </a:r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повышением квалификации, переподготовкой, дополнительным профессиональным образованием педагогического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– 37%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образовательной организации в семинарах, тренингах и др. Профессиональное развитие педагогов. </a:t>
            </a:r>
          </a:p>
          <a:p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80901" y="3499659"/>
            <a:ext cx="4908430" cy="24273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образовательных программ и методов обучения и воспитания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специалистов, оказывающих обучающимся необходимую психолого-педагогическую, коррекционную, техническую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– сетевая форма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адаптированных основных  общеобразовательных программ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индивидуальных образовательных маршрутов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учебниками, учебными пособиями, дидактическими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материалами: </a:t>
            </a:r>
            <a:r>
              <a:rPr lang="ru-RU" sz="1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учебники+тетради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специальных технических средств обучения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повышением квалификации, переподготовкой, дополнительным профессиональным образованием педагогического коллектива –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80%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1550" y="1286965"/>
            <a:ext cx="10653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50" normalizeH="0" baseline="0" noProof="0" dirty="0" smtClean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Обеспечение доступности, качества образования и равных возможностей для всех обучающихся.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3739" y="6041161"/>
            <a:ext cx="3740727" cy="58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 </a:t>
            </a:r>
          </a:p>
          <a:p>
            <a:pPr lvl="0">
              <a:lnSpc>
                <a:spcPct val="107000"/>
              </a:lnSpc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 директора по УВР - </a:t>
            </a:r>
            <a:r>
              <a:rPr lang="ru-RU" sz="1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Кутукова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Н.С., </a:t>
            </a:r>
          </a:p>
          <a:p>
            <a:pPr lvl="0">
              <a:lnSpc>
                <a:spcPct val="107000"/>
              </a:lnSpc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 директора по УВР - Фадеева О.В.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4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6599" y="71860"/>
            <a:ext cx="3552832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</a:t>
            </a:r>
            <a:endParaRPr lang="ru-RU" sz="3600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510699" y="753437"/>
            <a:ext cx="484632" cy="338983"/>
          </a:xfrm>
          <a:prstGeom prst="downArrow">
            <a:avLst/>
          </a:prstGeom>
          <a:solidFill>
            <a:srgbClr val="1E5155"/>
          </a:solidFill>
          <a:ln w="19050" cap="rnd" cmpd="sng" algn="ctr">
            <a:solidFill>
              <a:srgbClr val="1E51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167" y="1169279"/>
            <a:ext cx="11740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E5155"/>
                </a:solidFill>
                <a:effectLst/>
                <a:uLnTx/>
                <a:uFillTx/>
              </a:rPr>
              <a:t>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потенциал, готовой к мирному созиданию и защите Родины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1E5155"/>
              </a:solidFill>
              <a:effectLst/>
              <a:uLnTx/>
              <a:uFillTx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04514" y="2191109"/>
            <a:ext cx="3398808" cy="129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- 2022г. - </a:t>
            </a:r>
            <a:r>
              <a:rPr lang="ru-RU" sz="14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805040" y="2594893"/>
            <a:ext cx="717067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08498" y="2251494"/>
            <a:ext cx="3460630" cy="11714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– 2024г. - </a:t>
            </a:r>
            <a:r>
              <a:rPr lang="ru-RU" sz="14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5223" y="3571336"/>
            <a:ext cx="5926884" cy="30451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 программа воспитания.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план воспитательной работы.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работы с родителями.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 государственной символики (флаг, герб).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концепция организации </a:t>
            </a:r>
            <a:r>
              <a:rPr lang="ru-RU" sz="9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пространства (в соответствии с </a:t>
            </a:r>
            <a:r>
              <a:rPr lang="ru-RU" sz="9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брендбуком</a:t>
            </a: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 (эмблема школы)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 школы (автор – учитель географии Беляков Д.В.).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Уголки с государственной символикой в классных кабинетах.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Медиацентр</a:t>
            </a: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Школьная газета «Проба пера», студия «Режиссёрская студия».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Первичное отделение РДШ.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общественного объединения «</a:t>
            </a:r>
            <a:r>
              <a:rPr lang="ru-RU" sz="9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Юнармия</a:t>
            </a: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старшеклассников.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Управляющий совет.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родителей.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педагогических работников в сфере воспитания.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Летние тематические смены в школьном лагере.</a:t>
            </a:r>
            <a:endParaRPr lang="ru-RU" sz="9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82288" y="4390845"/>
            <a:ext cx="4908430" cy="21566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участие обучающихся в проекте «Орлята России»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Штаб воспитательной работы 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уголок 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«Большая перемена»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1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1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МБОУ «СОШ №11» - Варенова В.Н., </a:t>
            </a:r>
            <a:endParaRPr lang="ru-RU" sz="1100" b="1" dirty="0" smtClean="0">
              <a:solidFill>
                <a:srgbClr val="1E515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100" b="1" dirty="0" err="1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зам.директора</a:t>
            </a:r>
            <a:r>
              <a:rPr lang="ru-RU" sz="11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ВР - </a:t>
            </a:r>
            <a:r>
              <a:rPr lang="ru-RU" sz="11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Никерова</a:t>
            </a:r>
            <a:r>
              <a:rPr lang="ru-RU" sz="11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Л.Ю.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096497" y="3571336"/>
            <a:ext cx="484632" cy="66423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128" y="126526"/>
            <a:ext cx="990677" cy="9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5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5611366" y="724054"/>
            <a:ext cx="484632" cy="338983"/>
          </a:xfrm>
          <a:prstGeom prst="downArrow">
            <a:avLst/>
          </a:prstGeom>
          <a:solidFill>
            <a:srgbClr val="1E5155"/>
          </a:solidFill>
          <a:ln w="19050" cap="rnd" cmpd="sng" algn="ctr">
            <a:solidFill>
              <a:srgbClr val="1E515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00997" y="1785562"/>
            <a:ext cx="3398808" cy="129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- 2022г. - средний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74847" y="2154718"/>
            <a:ext cx="717067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608498" y="1785562"/>
            <a:ext cx="3460630" cy="11714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– 2024г. - полный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5660" y="3174521"/>
            <a:ext cx="6642340" cy="34419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дополнительных общеобразовательных программ – 10 программ.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конкурсах, фестивалях, олимпиадах, конференциях – </a:t>
            </a: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победы во всероссийских творческих конкурсах, фестивалях. </a:t>
            </a: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объединений – школьная газета "Проба пера", театральная студия «Балагуры»(3 группы), детский хор «Чудесенки», хореографические коллективы «Сударушка» и «</a:t>
            </a:r>
            <a:r>
              <a:rPr lang="ru-RU" sz="10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Интро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студия «Режиссёрская студия», школьный туристический клуб.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взаимодействие – Центральная детская библиотека, библиотека им. Розанова библиотека им. Розанова, музей «Конный двор», ДК им. Гагарина, ДК с. Самотовино, технопарк «</a:t>
            </a:r>
            <a:r>
              <a:rPr lang="ru-RU" sz="10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Летний лагерь дневного пребывания.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мобильными учебными комплексами – библиотечные комплексы Центральной детской библиотеки, библиотек им. Розанова и им. </a:t>
            </a:r>
            <a:r>
              <a:rPr lang="ru-RU" sz="10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Горловского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полного дня: внеурочная деятельность и дополнительное образование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30530" y="3919814"/>
            <a:ext cx="4908430" cy="21566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сетевое взаимодействие с «Точкой роста» на базе </a:t>
            </a:r>
            <a:r>
              <a:rPr lang="ru-RU" sz="12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ближайших школ</a:t>
            </a:r>
            <a:endParaRPr lang="ru-RU" sz="12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2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</a:t>
            </a:r>
            <a:endParaRPr lang="ru-RU" sz="12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2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МБОУ «СОШ №11» -  Варенова В.Н., </a:t>
            </a:r>
            <a:r>
              <a:rPr lang="ru-RU" sz="12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зам.директора</a:t>
            </a:r>
            <a:r>
              <a:rPr lang="ru-RU" sz="12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ВР -  </a:t>
            </a:r>
            <a:r>
              <a:rPr lang="ru-RU" sz="12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Никерова</a:t>
            </a:r>
            <a:r>
              <a:rPr lang="ru-RU" sz="12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Л.Ю., </a:t>
            </a:r>
          </a:p>
          <a:p>
            <a:pPr lvl="0">
              <a:lnSpc>
                <a:spcPct val="107000"/>
              </a:lnSpc>
            </a:pPr>
            <a:r>
              <a:rPr lang="ru-RU" sz="12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- </a:t>
            </a:r>
            <a:r>
              <a:rPr lang="ru-RU" sz="12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Папулова</a:t>
            </a:r>
            <a:r>
              <a:rPr lang="ru-RU" sz="12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</a:t>
            </a:r>
            <a:endParaRPr lang="ru-RU" sz="12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165508" y="3106286"/>
            <a:ext cx="484632" cy="66423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128" y="126526"/>
            <a:ext cx="990677" cy="9501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31373" y="1074297"/>
            <a:ext cx="73292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50" normalizeH="0" baseline="0" noProof="0" dirty="0" smtClean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Развитие талантов каждого. Олимпиады, конкурсы, фестивали.</a:t>
            </a:r>
            <a:endParaRPr kumimoji="0" lang="ru-RU" sz="1600" b="1" i="0" u="none" strike="noStrike" kern="0" cap="none" spc="50" normalizeH="0" baseline="0" noProof="0" dirty="0">
              <a:ln w="0"/>
              <a:solidFill>
                <a:srgbClr val="1E515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98258" y="129396"/>
            <a:ext cx="3395481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</a:t>
            </a:r>
            <a:endParaRPr lang="ru-RU" sz="3600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6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5648748" y="620443"/>
            <a:ext cx="484632" cy="338983"/>
          </a:xfrm>
          <a:prstGeom prst="downArrow">
            <a:avLst/>
          </a:prstGeom>
          <a:solidFill>
            <a:srgbClr val="1E5155"/>
          </a:solidFill>
          <a:ln w="19050" cap="rnd" cmpd="sng" algn="ctr">
            <a:solidFill>
              <a:srgbClr val="1E515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99440" y="1250391"/>
            <a:ext cx="3398808" cy="129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- 2022г. - средний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917805" y="1537120"/>
            <a:ext cx="717067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54430" y="1377823"/>
            <a:ext cx="3460630" cy="11714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– 2024г. - полный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8957" y="2634479"/>
            <a:ext cx="6642340" cy="4163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план </a:t>
            </a:r>
            <a:r>
              <a:rPr lang="ru-RU" sz="8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полномочия заместителя директора ведения комплексной работы по </a:t>
            </a:r>
            <a:r>
              <a:rPr lang="ru-RU" sz="8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деятельности в ОУ.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работы с родителями. 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8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сервисов и программ, аккредитованных на федеральном уровне, </a:t>
            </a:r>
            <a:r>
              <a:rPr lang="ru-RU" sz="8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сонаправленных</a:t>
            </a: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комплексом мероприятий проекта «Билет в будущее».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с партнерами-предприятиями, организациями, представляющими площадку для организации профориентации- ЗАО Трубный </a:t>
            </a:r>
            <a:r>
              <a:rPr lang="ru-RU" sz="8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завод, ЗОМЗ, ЗЭМЗ, СПК Социально-экономический техникум, </a:t>
            </a:r>
            <a:r>
              <a:rPr lang="ru-RU" sz="800" b="1" dirty="0" err="1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Киновидеоколледж</a:t>
            </a:r>
            <a:r>
              <a:rPr lang="ru-RU" sz="8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медицинское училище.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блоки, внедренные в учебные предметы, тематические классные часы.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Внеклассная проектно-исследовательская деятельность, связанная с реальными жизненными/ производственными задачами и т.д. 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8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урока на платформе bvbinfo.ru в рамках проекта «Билет в будущее».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школьников в ежегодной многоуровневой онлайн-диагностике на платформе bvbinfo.ru в рамках проекта «Билет в будущее» 6-11 классы 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профессиональных проб (регистрация на платформе bvbinfo.ru) в рамках проекта «Билет в будущее», в том числе на базе предприятий партнеров, колледжей.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8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профобучения</a:t>
            </a: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девятиклассников на базе колледжей.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школьников в мультимедийной выставке-практикуме "Лаборатория будущего" (на базе исторических парков "Россия -моя история") в рамках проекта «Билет в будущее».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фестивале профессий в рамках проекта «Билет в будущее».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</a:t>
            </a:r>
            <a:r>
              <a:rPr lang="ru-RU" sz="8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смене.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конкурсах профессионального мастерства профессионально-практической </a:t>
            </a:r>
            <a:r>
              <a:rPr lang="ru-RU" sz="8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направленности </a:t>
            </a:r>
            <a:r>
              <a:rPr lang="en-US" sz="8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WORLDSKILLS</a:t>
            </a:r>
            <a:r>
              <a:rPr lang="ru-RU" sz="8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8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90915" y="3721407"/>
            <a:ext cx="4908430" cy="21566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участие обучающихся в профильных </a:t>
            </a:r>
            <a:r>
              <a:rPr lang="ru-RU" sz="10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техноотрядах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системы профильных  элективных курсов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Обучить педагогов по программе педагогов-навигаторов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Ответственный: </a:t>
            </a:r>
          </a:p>
          <a:p>
            <a:pPr lvl="0">
              <a:lnSpc>
                <a:spcPct val="107000"/>
              </a:lnSpc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 директора по ВР - </a:t>
            </a:r>
            <a:r>
              <a:rPr lang="ru-RU" sz="10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Никерова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Л.Ю.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242429" y="2850412"/>
            <a:ext cx="484632" cy="66423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128" y="126526"/>
            <a:ext cx="990677" cy="9501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71110" y="0"/>
            <a:ext cx="4926349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ПРОФОРИЕНТАЦИЯ</a:t>
            </a:r>
            <a:endParaRPr lang="ru-RU" sz="3600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0127" y="942614"/>
            <a:ext cx="554831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50" normalizeH="0" baseline="0" noProof="0" dirty="0" smtClean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Социализация и выбор жизненного пути обучающихся</a:t>
            </a:r>
            <a:endParaRPr kumimoji="0" lang="ru-RU" sz="1400" b="1" i="0" u="none" strike="noStrike" kern="0" cap="none" spc="50" normalizeH="0" baseline="0" noProof="0" dirty="0">
              <a:ln w="0"/>
              <a:solidFill>
                <a:srgbClr val="1E515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918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5648748" y="620443"/>
            <a:ext cx="484632" cy="338983"/>
          </a:xfrm>
          <a:prstGeom prst="downArrow">
            <a:avLst/>
          </a:prstGeom>
          <a:solidFill>
            <a:srgbClr val="1E5155"/>
          </a:solidFill>
          <a:ln w="19050" cap="rnd" cmpd="sng" algn="ctr">
            <a:solidFill>
              <a:srgbClr val="1E515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99439" y="1490313"/>
            <a:ext cx="3398808" cy="129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- 2022г. - средний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917805" y="1537120"/>
            <a:ext cx="717067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54430" y="1472221"/>
            <a:ext cx="3460630" cy="11714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– 2024г. - полный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3464" y="2967486"/>
            <a:ext cx="5736566" cy="31915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Единые подходы к организации и контролю горячего питания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Просветительская деятельность по ЗОЖ, профилактика </a:t>
            </a:r>
            <a:r>
              <a:rPr lang="ru-RU" sz="1000" b="1" dirty="0" err="1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табакокурения</a:t>
            </a:r>
            <a:r>
              <a:rPr lang="ru-RU" sz="1000" b="1" dirty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наркомании – не менее 5 мероприятий в </a:t>
            </a:r>
            <a:r>
              <a:rPr lang="ru-RU" sz="1000" b="1" dirty="0" smtClean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год, в том числе в рамках сетевого взаимодействия с органами здравоохранения и медицины: родительские собрания, лекции, обучающие семинары, творческие конкурсы.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Школьные </a:t>
            </a:r>
            <a:r>
              <a:rPr lang="ru-RU" sz="1000" b="1" dirty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спортивные клубы ВФСК «</a:t>
            </a:r>
            <a:r>
              <a:rPr lang="ru-RU" sz="1000" b="1" dirty="0" err="1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ГТО</a:t>
            </a:r>
            <a:r>
              <a:rPr lang="ru-RU" sz="1000" b="1" dirty="0" err="1" smtClean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»:футбол</a:t>
            </a:r>
            <a:r>
              <a:rPr lang="ru-RU" sz="1000" b="1" dirty="0" smtClean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000" b="1" dirty="0" err="1" smtClean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флорбол</a:t>
            </a:r>
            <a:r>
              <a:rPr lang="ru-RU" sz="1000" b="1" dirty="0" smtClean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настольный теннис, фехтование, баскетбол, </a:t>
            </a:r>
            <a:r>
              <a:rPr lang="ru-RU" sz="10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тегрегби</a:t>
            </a:r>
            <a:r>
              <a:rPr lang="ru-RU" sz="1000" b="1" dirty="0" smtClean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волейбол.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Доступность спортивной инфраструктуры – 2 спортивных зала, стадион, баскетбольная площадка.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Массовые </a:t>
            </a:r>
            <a:r>
              <a:rPr lang="ru-RU" sz="1000" b="1" dirty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физкультурно-спортивные </a:t>
            </a:r>
            <a:r>
              <a:rPr lang="ru-RU" sz="1000" b="1" dirty="0" smtClean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мероприятия: Дни Здоровья, Весёлые старты, Зарница, Президентские игры, Президентские состязания</a:t>
            </a:r>
            <a:endParaRPr lang="ru-RU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</a:t>
            </a:r>
            <a:r>
              <a:rPr lang="ru-RU" sz="1000" b="1" dirty="0" err="1">
                <a:solidFill>
                  <a:srgbClr val="32594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здоровьесбережения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34872" y="3514646"/>
            <a:ext cx="5364473" cy="29810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спортивной инфраструктуры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школьных спортивных клубов за счет увеличения видов спорта (+гандбол, бадминтон, спортивные танцы)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команд школьного спортивного клуба «Лидер» на региональном и всероссийском уровнях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эффективность работы команды подготовки учеников для участия в ВФСК «ГТО» с целью увеличить число обучающихся, имеющих знак ГТО, подтверждённый приказом, соответствующих возрастным категориям.</a:t>
            </a:r>
          </a:p>
          <a:p>
            <a:pPr>
              <a:lnSpc>
                <a:spcPct val="107000"/>
              </a:lnSpc>
            </a:pP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 </a:t>
            </a:r>
          </a:p>
          <a:p>
            <a:pPr>
              <a:lnSpc>
                <a:spcPct val="107000"/>
              </a:lnSpc>
            </a:pP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МБОУ «СОШ №11» - Варенова В.Н.</a:t>
            </a:r>
            <a:endParaRPr lang="ru-RU" sz="1000" b="1" dirty="0">
              <a:solidFill>
                <a:srgbClr val="1E515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ШМО учителей физической культуры – Серова С.А.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242429" y="2850412"/>
            <a:ext cx="484632" cy="66423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128" y="126526"/>
            <a:ext cx="990677" cy="9501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55642" y="0"/>
            <a:ext cx="2635273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</a:t>
            </a:r>
            <a:endParaRPr lang="ru-RU" sz="3600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2195" y="968551"/>
            <a:ext cx="76242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kern="0" spc="50" dirty="0" smtClean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Сохранение здоровья и обеспечение безопасности обучающихся</a:t>
            </a:r>
            <a:endParaRPr lang="ru-RU" sz="1600" b="1" kern="0" spc="50" dirty="0">
              <a:ln w="0"/>
              <a:solidFill>
                <a:srgbClr val="1E515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78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793" y="226428"/>
            <a:ext cx="750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6510" y="1183084"/>
            <a:ext cx="6645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spc="50" dirty="0" smtClean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Учителями славится Россия!</a:t>
            </a:r>
            <a:endParaRPr kumimoji="0" lang="ru-RU" sz="1400" b="1" i="0" u="none" strike="noStrike" kern="0" cap="none" spc="50" normalizeH="0" baseline="0" noProof="0" dirty="0" smtClean="0">
              <a:ln w="0"/>
              <a:solidFill>
                <a:srgbClr val="1E515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33102" y="1490861"/>
            <a:ext cx="3398808" cy="129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- 2022г. - </a:t>
            </a:r>
            <a:r>
              <a:rPr lang="ru-RU" sz="14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44553" y="1865294"/>
            <a:ext cx="717067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606154" y="1552127"/>
            <a:ext cx="3460630" cy="11714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– 2024г. - полный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744553" y="846785"/>
            <a:ext cx="484632" cy="338983"/>
          </a:xfrm>
          <a:prstGeom prst="downArrow">
            <a:avLst/>
          </a:prstGeom>
          <a:solidFill>
            <a:srgbClr val="1E5155"/>
          </a:solidFill>
          <a:ln w="19050" cap="rnd" cmpd="sng" algn="ctr">
            <a:solidFill>
              <a:srgbClr val="1E515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92734" y="3312644"/>
            <a:ext cx="5619403" cy="30651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/>
          </a:p>
          <a:p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управленческой команды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пройдет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по программам из федерального реестра, управленческая команда прошла диагностику функциональной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педработников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взаимодействовать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методистами, наличие </a:t>
            </a:r>
            <a:r>
              <a:rPr lang="ru-RU" sz="1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педработников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повысивших квалификацию по направлению методического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сопровождения,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аттестованных по кв. категории «педагог-методист»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</a:t>
            </a:r>
            <a:r>
              <a:rPr lang="ru-RU" sz="1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педработников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повысят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квалификацию по программам из федерального реестра (в год)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 положения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наставничестве, наличие педагогов,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прошедших ПК по наставничеству, аттестованных по кв. категории «педагог-наставник», ОО является базой для практической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педагогов-наставников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 директор Варенова В.Н.,</a:t>
            </a:r>
          </a:p>
          <a:p>
            <a:pPr lvl="0"/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зам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директора по УВР - </a:t>
            </a:r>
            <a:r>
              <a:rPr lang="ru-RU" sz="1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Кутукова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Н.С., </a:t>
            </a:r>
          </a:p>
          <a:p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9185563" y="2734889"/>
            <a:ext cx="484632" cy="437138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7976" y="3312644"/>
            <a:ext cx="5528893" cy="30651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управленческой команды прошло повышение квалификации по программам из федерального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ru-RU" sz="1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педработников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взаимодействует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методистами, наличие </a:t>
            </a:r>
            <a:r>
              <a:rPr lang="ru-RU" sz="1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педработников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повысивших квалификацию по направлению методического сопровождения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</a:t>
            </a:r>
            <a:r>
              <a:rPr lang="ru-RU" sz="1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педработников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повысили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квалификацию по программам из федерального реестра (в год)</a:t>
            </a: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 положения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наставничестве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778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705" y="207818"/>
            <a:ext cx="644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КЛИМАТ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744553" y="846785"/>
            <a:ext cx="484632" cy="338983"/>
          </a:xfrm>
          <a:prstGeom prst="downArrow">
            <a:avLst/>
          </a:prstGeom>
          <a:solidFill>
            <a:srgbClr val="1E5155"/>
          </a:solidFill>
          <a:ln w="19050" cap="rnd" cmpd="sng" algn="ctr">
            <a:solidFill>
              <a:srgbClr val="1E515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0578" y="1154562"/>
            <a:ext cx="2992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 всего погода в школе!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92222" y="1493116"/>
            <a:ext cx="3398808" cy="129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- </a:t>
            </a:r>
            <a:r>
              <a:rPr lang="ru-RU" sz="14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</a:t>
            </a: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</a:t>
            </a:r>
            <a:r>
              <a:rPr lang="ru-RU" sz="14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5660" y="2951018"/>
            <a:ext cx="11073024" cy="36654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локальных нормативных актов по организации психолого-педагогического сопровождения участников образовательных отношений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деятельности педагога-психолога и социального педагога в соответствии с профессиональными стандартами.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сопровождения в соответствии с Методическими рекомендациями по функционированию психологических служб в общеобразовательных организациях.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сопровождения в соответствии с Концепцией развития психологической службы в системе образования Российской Федерации на период до 2025 года.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социально-психологического тестирования обучающихся в общеобразовательных организациях и профессиональных образовательных организациях, направленного на профилактику незаконного потребления обучающимися наркотических средств и психотропных веществ.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организации социального педагога.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организации педагога-психолога.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кабинета педагога-психолога для проведения коррекционно-развивающих занятий и проведения консультаций.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штатных педагогов-психологов, социальных педагогов.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полного дня</a:t>
            </a: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736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07" y="216131"/>
            <a:ext cx="832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1927" y="1111844"/>
            <a:ext cx="8285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«Среда» семь дней в неделю!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569804" y="772861"/>
            <a:ext cx="484632" cy="338983"/>
          </a:xfrm>
          <a:prstGeom prst="downArrow">
            <a:avLst/>
          </a:prstGeom>
          <a:solidFill>
            <a:srgbClr val="1E5155"/>
          </a:solidFill>
          <a:ln w="19050" cap="rnd" cmpd="sng" algn="ctr">
            <a:solidFill>
              <a:srgbClr val="1E515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99439" y="1490313"/>
            <a:ext cx="3398808" cy="129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- 2022г. - </a:t>
            </a:r>
            <a:r>
              <a:rPr lang="ru-RU" sz="14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44553" y="1865294"/>
            <a:ext cx="717067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606154" y="1552127"/>
            <a:ext cx="3460630" cy="11714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– 2024г. </a:t>
            </a:r>
            <a:r>
              <a:rPr lang="ru-RU" sz="14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средний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976" y="3312644"/>
            <a:ext cx="5528893" cy="30651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ФГИС  «Моя школа»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оцифрованным учебникам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 цифровых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оснащенность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классов  средствами отображения информации (СОИ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управления образовательной организацией в цифровом формате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высокоскоростному интернету с фильтрацией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трафика, обеспечение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беспроводного доступа на территории организации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ИКОП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Государственно-общественное управление - 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совет, ученическое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100% уроков и внеклассных мероприятий с помощью ВКС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Овал 8"/>
          <p:cNvSpPr/>
          <p:nvPr/>
        </p:nvSpPr>
        <p:spPr>
          <a:xfrm>
            <a:off x="6103086" y="3312644"/>
            <a:ext cx="5528893" cy="2395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оцифрованным учебникам, доступ к дополнительной литературе, всероссийским электронным библиотекам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системы управления с региональными информационными системами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Эксперта по цифровой трансформации в каждой школе, создание собственных сообществ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88469" y="5707585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МБОУ «СОШ №11» -  Варенова В.Н</a:t>
            </a: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</a:p>
          <a:p>
            <a:pPr lvl="0">
              <a:lnSpc>
                <a:spcPct val="107000"/>
              </a:lnSpc>
            </a:pPr>
            <a:r>
              <a:rPr lang="ru-RU" sz="1000" b="1" dirty="0" err="1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зам.директора</a:t>
            </a:r>
            <a:r>
              <a:rPr lang="ru-RU" sz="1000" b="1" dirty="0" smtClean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ВР -  </a:t>
            </a:r>
            <a:r>
              <a:rPr lang="ru-RU" sz="10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Никерова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Л.Ю., </a:t>
            </a:r>
          </a:p>
          <a:p>
            <a:pPr lvl="0">
              <a:lnSpc>
                <a:spcPct val="107000"/>
              </a:lnSpc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- </a:t>
            </a:r>
            <a:r>
              <a:rPr lang="ru-RU" sz="10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Папулова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1712" y="1937931"/>
            <a:ext cx="9083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«Проект «Школа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России» аккумулирует лучшие практики, чтобы каждый ребенок мог получить качественное образование, где бы он ни находился, в какой бы школе ни учился. Для этого необходимо провести диагностику школ, чтобы определить, на каком уровне они находятся сегодня и как помочь им в дальнейшем развитии. У нас есть все необходимые комплексы решений». 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Сергей Кравцов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678" y="129713"/>
            <a:ext cx="990677" cy="9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6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62" y="370817"/>
            <a:ext cx="10457792" cy="62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01" y="231228"/>
            <a:ext cx="10445032" cy="64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8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14" y="378372"/>
            <a:ext cx="10469606" cy="61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99" y="372789"/>
            <a:ext cx="10362458" cy="61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4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70" y="243052"/>
            <a:ext cx="10277301" cy="62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1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49" y="367041"/>
            <a:ext cx="10091824" cy="60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2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74" y="336494"/>
            <a:ext cx="10055872" cy="6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62" y="0"/>
            <a:ext cx="8955800" cy="963251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5320408" y="820915"/>
            <a:ext cx="484632" cy="284672"/>
          </a:xfrm>
          <a:prstGeom prst="downArrow">
            <a:avLst/>
          </a:prstGeom>
          <a:solidFill>
            <a:srgbClr val="1E5155"/>
          </a:solidFill>
          <a:ln w="19050" cap="rnd" cmpd="sng" algn="ctr">
            <a:solidFill>
              <a:srgbClr val="1E515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550" y="1286965"/>
            <a:ext cx="10653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50" normalizeH="0" baseline="0" noProof="0" dirty="0" smtClean="0">
                <a:ln w="0"/>
                <a:solidFill>
                  <a:srgbClr val="1E515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Обеспечение доступности, качества образования и равных возможностей для всех обучающихся.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128" y="126526"/>
            <a:ext cx="990677" cy="95013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540462" y="1918456"/>
            <a:ext cx="3398808" cy="1293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- 2022г. - базовый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805040" y="2245283"/>
            <a:ext cx="717067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096497" y="3726611"/>
            <a:ext cx="484632" cy="66423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62242" y="1923690"/>
            <a:ext cx="3460630" cy="11714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4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– 2024г. - средний.</a:t>
            </a:r>
            <a:endParaRPr lang="ru-RU" sz="11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94333" y="4563375"/>
            <a:ext cx="4373592" cy="19840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лабораторным оборудованием все предметные классы Ответственный – директор МБОУ «СОШ №11» - Варенова В.Н.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единые требования по контрольным работам.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 </a:t>
            </a:r>
          </a:p>
          <a:p>
            <a:pPr lvl="0">
              <a:lnSpc>
                <a:spcPct val="107000"/>
              </a:lnSpc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 директора по УВР - </a:t>
            </a:r>
            <a:r>
              <a:rPr lang="ru-RU" sz="1000" b="1" dirty="0" err="1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Кутукова</a:t>
            </a: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Н.С., </a:t>
            </a:r>
          </a:p>
          <a:p>
            <a:pPr lvl="0">
              <a:lnSpc>
                <a:spcPct val="107000"/>
              </a:lnSpc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 директора по УВР - Фадеева О.В.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1550" y="3726611"/>
            <a:ext cx="5199754" cy="28898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программы по учебным предметам, 1-11 класс.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программы по учебным предметам (углубленный уровень) -  английский язык, математика, обществознание, история.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Единое КТП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программы по внеурочной деятельности (ведётся не менее 5ч – в основной и старшей школе, 10ч – в начальной школе).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Типовое положение по ВСОКО.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материально-техническому обеспечению  реализации ФГОС (наличие предметных классов, лабораторного оборудования, мобильных классов) - 5 мобильных классов.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1E51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реализации сетевой формы обучения.</a:t>
            </a:r>
            <a:endParaRPr lang="ru-RU" sz="1000" b="1" dirty="0">
              <a:solidFill>
                <a:srgbClr val="1E515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360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435</TotalTime>
  <Words>1810</Words>
  <Application>Microsoft Office PowerPoint</Application>
  <PresentationFormat>Широкоэкранный</PresentationFormat>
  <Paragraphs>215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userS_1-2019</dc:creator>
  <cp:lastModifiedBy>Учетная запись Майкрософт</cp:lastModifiedBy>
  <cp:revision>31</cp:revision>
  <dcterms:created xsi:type="dcterms:W3CDTF">2022-07-01T14:34:18Z</dcterms:created>
  <dcterms:modified xsi:type="dcterms:W3CDTF">2022-08-29T16:55:32Z</dcterms:modified>
</cp:coreProperties>
</file>