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0FA28-7F70-44BA-B1D5-04FAC6F55C4B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A2BA7-7517-4236-B2B9-09CFADFAB2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metodika/priemy/6272_priem_restavrator_na_urok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su/metodika/priemy/5673_metod_klaster_na_uroke" TargetMode="External"/><Relationship Id="rId2" Type="http://schemas.openxmlformats.org/officeDocument/2006/relationships/hyperlink" Target="http://pedsovet.su/metodika/priemy/6007_priem_trkm_insert_na_urok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pedsovet.su/metodika/priemy/6027_derevo_predskazaniy" TargetMode="External"/><Relationship Id="rId4" Type="http://schemas.openxmlformats.org/officeDocument/2006/relationships/hyperlink" Target="http://pedsovet.su/metodika/priemy/6047_otsrochennaya_otgadk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/>
              <a:t>Урок </a:t>
            </a:r>
            <a:endParaRPr lang="ru-RU" sz="4800" b="1" dirty="0" smtClean="0"/>
          </a:p>
          <a:p>
            <a:pPr algn="ctr"/>
            <a:r>
              <a:rPr lang="ru-RU" sz="4800" b="1" dirty="0" smtClean="0"/>
              <a:t>систематизации </a:t>
            </a:r>
            <a:r>
              <a:rPr lang="ru-RU" sz="4800" b="1" dirty="0"/>
              <a:t>знаний </a:t>
            </a:r>
            <a:endParaRPr lang="ru-RU" sz="4800" b="1" dirty="0" smtClean="0"/>
          </a:p>
          <a:p>
            <a:pPr algn="ctr"/>
            <a:r>
              <a:rPr lang="ru-RU" sz="4800" b="1" dirty="0" smtClean="0"/>
              <a:t>в </a:t>
            </a:r>
            <a:r>
              <a:rPr lang="ru-RU" sz="4800" b="1" dirty="0"/>
              <a:t>рамках ФГОС: примерная </a:t>
            </a:r>
            <a:r>
              <a:rPr lang="ru-RU" sz="4800" b="1" dirty="0" smtClean="0"/>
              <a:t>структура </a:t>
            </a:r>
            <a:r>
              <a:rPr lang="ru-RU" sz="4800" b="1" dirty="0"/>
              <a:t>урока, приемы и методы проведения, формы урока</a:t>
            </a:r>
          </a:p>
        </p:txBody>
      </p:sp>
      <p:pic>
        <p:nvPicPr>
          <p:cNvPr id="4098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2232248" cy="2232249"/>
          </a:xfrm>
          <a:prstGeom prst="rect">
            <a:avLst/>
          </a:prstGeom>
          <a:noFill/>
        </p:spPr>
      </p:pic>
      <p:pic>
        <p:nvPicPr>
          <p:cNvPr id="4100" name="Picture 4" descr="https://avatars.mds.yandex.net/i?id=1d4f651784bf55e372506dbf32c9489e4021c872-5512741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0"/>
            <a:ext cx="1814284" cy="1848952"/>
          </a:xfrm>
          <a:prstGeom prst="rect">
            <a:avLst/>
          </a:prstGeom>
          <a:noFill/>
        </p:spPr>
      </p:pic>
      <p:pic>
        <p:nvPicPr>
          <p:cNvPr id="5" name="Picture 6" descr="https://avatars.mds.yandex.net/i?id=e5d69bcd86d096164a02c11b41823704224a675b-6262780-images-thumbs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5301208"/>
            <a:ext cx="1556792" cy="1556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72423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Самостоятельная работа и проверка по эталону.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Теперь важно, чтобы полученные на предварительных уроках знания по теме предстали в виде целостной системы. Варианты и формы работы выбираются в зависимости от подготовленности учеников и сложности темы.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данном этапе можно использовать следующие приемы: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Построение алгоритмов.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по карточкам.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Исследования или мини-проекты.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Лови ошибку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Реставратор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Щадящий опрос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86916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применения таких приемов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обобщить материал, систематизировать его, чтобы в итоге получилась целостная картина всего пройденного раздела или темы.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877272"/>
            <a:ext cx="980728" cy="980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692696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Самоконтроль и самооценка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 идеале ученик, сверяясь с шаблоном и учитывая систему оценивания, должен сам оценить свои знания и умения и выставить оценку.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на практике удобнее проводить эту работу вместе с работой по взаимоконтролю и взаимному оцениванию. Работа может проводиться в парах или мини-группах. Ученики проверяют работу друг друга, оценивают ее. Затем ученик сравнивает свою оценку с оценкой товарища и выставляет средний балл.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229200"/>
            <a:ext cx="1412775" cy="1412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Рефлексия учебной деятельности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— завершающий этап урока, на котором проводится рефлексия учебной деятельности. Учащиеся должны оценить свою работу на уроке, поставить себе оценку. Приемы рефлексии —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5FC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инсерт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5FC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кластер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графики, «светофор», различные таблицы и прочие. На данном этапе урока можно завершить работу с теми приемами, которые использовались в начале занятия, но предполагали завершение в конце урока. Это такие методические техники, как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5FC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«Отсроченная отгадка»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5FCB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«Дерево предсказаний»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«Шесть шляп» — то есть, ученики подводят итоги своей работы, анализируя, что им удалось, а что осталось для самостоятельной проработки.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5777880"/>
            <a:ext cx="108012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17212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урока систематизации знаний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Организационный этап  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Постановка цели и задач урока. Мотивация учебной деятельности учащихся    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Актуализация знаний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Обобщение и систематизация знаний.  Подготовка учащихся к обобщенной деятельности. Воспроизведение на новом уровне (переформулированные вопросы)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 Применение знаний и умений в новой ситуации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6)Контроль усвоения, обсуждение допущенных ошибок и их коррекция.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7) Рефлексия (подведение итогов занятия)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733256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На практике уроки общеметодологической направленности могут отличаться по структуре, форме проведения в зависимости от психологических особенностей учеников, их возраста, от сложности темы. Поэтому предложенную </a:t>
            </a:r>
            <a:r>
              <a:rPr lang="ru-RU" sz="2800" dirty="0" smtClean="0"/>
              <a:t>выше структуру </a:t>
            </a:r>
            <a:r>
              <a:rPr lang="ru-RU" sz="2800" dirty="0"/>
              <a:t>можно рассматривать лишь как пример. А каждый учитель адаптирует эту схему для себя, ориентируясь на свой предмет и поставленные задачи. </a:t>
            </a:r>
          </a:p>
        </p:txBody>
      </p:sp>
      <p:pic>
        <p:nvPicPr>
          <p:cNvPr id="3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201815"/>
            <a:ext cx="1656184" cy="1656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/>
              <a:t>    </a:t>
            </a:r>
            <a:r>
              <a:rPr lang="ru-RU" sz="4000" b="1" dirty="0" smtClean="0">
                <a:solidFill>
                  <a:srgbClr val="FF0000"/>
                </a:solidFill>
              </a:rPr>
              <a:t>Урок </a:t>
            </a:r>
            <a:r>
              <a:rPr lang="ru-RU" sz="4000" b="1" dirty="0">
                <a:solidFill>
                  <a:srgbClr val="FF0000"/>
                </a:solidFill>
              </a:rPr>
              <a:t>систематизации знаний</a:t>
            </a:r>
            <a:r>
              <a:rPr lang="ru-RU" sz="4000" dirty="0"/>
              <a:t> строится </a:t>
            </a:r>
            <a:r>
              <a:rPr lang="ru-RU" sz="4000" b="1" dirty="0"/>
              <a:t>на основе принципов развивающего обучения</a:t>
            </a:r>
            <a:r>
              <a:rPr lang="ru-RU" sz="4000" dirty="0"/>
              <a:t> и предполагает применение инновационных методик и форм обучения. </a:t>
            </a:r>
            <a:endParaRPr lang="ru-RU" sz="4000" dirty="0" smtClean="0"/>
          </a:p>
          <a:p>
            <a:pPr algn="just"/>
            <a:r>
              <a:rPr lang="ru-RU" sz="4000" dirty="0"/>
              <a:t> </a:t>
            </a:r>
            <a:r>
              <a:rPr lang="ru-RU" sz="4000" dirty="0" smtClean="0"/>
              <a:t> Такие </a:t>
            </a:r>
            <a:r>
              <a:rPr lang="ru-RU" sz="4000" dirty="0"/>
              <a:t>уроки помогают структурировать полученную информацию, чтобы освоить </a:t>
            </a:r>
            <a:r>
              <a:rPr lang="ru-RU" sz="4000" dirty="0" smtClean="0"/>
              <a:t>большие </a:t>
            </a:r>
            <a:r>
              <a:rPr lang="ru-RU" sz="4000" dirty="0"/>
              <a:t>её объёмы, сохранить и закрепить в сознании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3074" name="Picture 2" descr="https://avatars.mds.yandex.net/i?id=a5cb56e4c2f2666ed06be1d00bf31e132bb503b9-4589497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949280"/>
            <a:ext cx="1152128" cy="585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9644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/>
              <a:t>     </a:t>
            </a:r>
            <a:r>
              <a:rPr lang="ru-RU" sz="4000" b="1" dirty="0" smtClean="0"/>
              <a:t>В рамка ФГОС систематизация </a:t>
            </a:r>
            <a:r>
              <a:rPr lang="ru-RU" sz="4000" b="1" dirty="0"/>
              <a:t>знаний должна проводиться по схеме: </a:t>
            </a:r>
            <a:r>
              <a:rPr lang="ru-RU" sz="4000" b="1" dirty="0">
                <a:solidFill>
                  <a:srgbClr val="002060"/>
                </a:solidFill>
              </a:rPr>
              <a:t>«самостоятельно (или вместе с учителем, одноклассниками) </a:t>
            </a:r>
            <a:r>
              <a:rPr lang="ru-RU" sz="4000" b="1" dirty="0" smtClean="0">
                <a:solidFill>
                  <a:srgbClr val="002060"/>
                </a:solidFill>
              </a:rPr>
              <a:t>нашёл </a:t>
            </a:r>
            <a:r>
              <a:rPr lang="ru-RU" sz="4000" b="1" dirty="0">
                <a:solidFill>
                  <a:srgbClr val="002060"/>
                </a:solidFill>
              </a:rPr>
              <a:t>— осмыслил — запомнил — оформил свою </a:t>
            </a:r>
            <a:r>
              <a:rPr lang="ru-RU" sz="4000" b="1" dirty="0" smtClean="0">
                <a:solidFill>
                  <a:srgbClr val="002060"/>
                </a:solidFill>
              </a:rPr>
              <a:t>мысль </a:t>
            </a:r>
            <a:r>
              <a:rPr lang="ru-RU" sz="4000" b="1" dirty="0">
                <a:solidFill>
                  <a:srgbClr val="002060"/>
                </a:solidFill>
              </a:rPr>
              <a:t>— применил знание на практике».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508518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        Уроки строятся на принципах </a:t>
            </a:r>
            <a:r>
              <a:rPr lang="ru-RU" sz="3600" dirty="0" err="1"/>
              <a:t>деятельностного</a:t>
            </a:r>
            <a:r>
              <a:rPr lang="ru-RU" sz="3600" dirty="0"/>
              <a:t>, развивающего обучения.</a:t>
            </a:r>
          </a:p>
        </p:txBody>
      </p:sp>
      <p:pic>
        <p:nvPicPr>
          <p:cNvPr id="2050" name="Picture 2" descr="https://avatars.mds.yandex.net/i?id=a5cb56e4c2f2666ed06be1d00bf31e132bb503b9-4589497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4136" cy="622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Цели урока систематизации и обобщения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знаний и методы работы.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требования ФГОС указывают два вида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844824"/>
            <a:ext cx="8820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Содержательные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выявление уровня знаний учеников по теме (циклу, разделу), высокая степень систематизации знаний,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формулирование обобщения знаний по предмету.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429000"/>
            <a:ext cx="88924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Деятельностные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общей культуры, эстетического восприятия окружающей действительности, создание условий для самооценки учеников, развитие пространственного мышления, творческих способностей, навыков самостоятельной работы, умения работать в группе, развитие познавательного интереса, воспитание лидерских качеств, обучение приемам самоанализа, сопоставления, сравнения, развитие умения обобщения, систематизации знаний.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s://avatars.mds.yandex.net/i?id=e5d69bcd86d096164a02c11b41823704224a675b-626278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093296"/>
            <a:ext cx="620688" cy="620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Рекомендуемые методы работы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частично-поисковой, репродуктивно-поисковой, проблемный, словесно-наглядный.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564904"/>
            <a:ext cx="889248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Уроки общеметодологической направленности должны строиться по следующей схеме: восприятие и осмысление отдельных фактов — обобщение этих фактов — формирование понятия категории и системы знания — усвоение более сложных систем знаний, основных идей изучаемой науки.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301208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Примерная </a:t>
            </a:r>
            <a:r>
              <a:rPr lang="ru-RU" sz="3600" dirty="0"/>
              <a:t>структура построения такого урока: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556792"/>
            <a:ext cx="88924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Самоопределение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— это начальный этап урока, во время которого важно создать нужную мотивацию, психологически комфортную остановку в классе. Рассчитан данный этап на 1-2 минуты.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212976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На  данном этапе можно </a:t>
            </a:r>
            <a:r>
              <a:rPr lang="ru-RU" sz="2800" dirty="0"/>
              <a:t>использовать любые приемы, которые эффективны именно для этого класса: словесное приветствие, аутотренинг, ритмическое начало урока, музыкальное, эпиграф к уроку, цитаты, пословицы, поговорки, цитирование крылатой фразы и пр.</a:t>
            </a:r>
          </a:p>
        </p:txBody>
      </p:sp>
      <p:pic>
        <p:nvPicPr>
          <p:cNvPr id="5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777880"/>
            <a:ext cx="1080119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05985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Актуализация знаний и фиксирование затруднений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 данном этапе урока важно выделить основные проблемы, возникшие при изучении данной темы, раздела. Предлагаются несколько заданий разного характера, но которые в целом отражают все усвоенные навыки и умения, предполагают использование всех полученных знаний по теме.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Задания не должны быть большими по объему, так как весь этап рассчитан на 5-7 минут.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86916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800" u="sng" dirty="0" smtClean="0"/>
              <a:t>Приемы</a:t>
            </a:r>
            <a:r>
              <a:rPr lang="ru-RU" sz="2800" dirty="0" smtClean="0"/>
              <a:t>: ассоциативный ряд, разные </a:t>
            </a:r>
            <a:r>
              <a:rPr lang="ru-RU" sz="2800" dirty="0"/>
              <a:t>виды </a:t>
            </a:r>
            <a:r>
              <a:rPr lang="ru-RU" sz="2800" dirty="0" smtClean="0"/>
              <a:t>мини-опросов, лови ошибку, тесты, проблемная </a:t>
            </a:r>
            <a:r>
              <a:rPr lang="ru-RU" sz="2800" dirty="0"/>
              <a:t>ситуация или проблемный </a:t>
            </a:r>
            <a:r>
              <a:rPr lang="ru-RU" sz="2800" dirty="0" smtClean="0"/>
              <a:t>вопрос, мизансцены, дидактические </a:t>
            </a:r>
            <a:r>
              <a:rPr lang="ru-RU" sz="2800" dirty="0"/>
              <a:t>игры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137920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3. </a:t>
            </a:r>
            <a:r>
              <a:rPr lang="ru-RU" sz="2800" b="1" dirty="0"/>
              <a:t>Постановка учебной задачи и построение проекта выхода из ситуации</a:t>
            </a:r>
            <a:r>
              <a:rPr lang="ru-RU" sz="28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1277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Этот этап универсален </a:t>
            </a:r>
            <a:r>
              <a:rPr lang="ru-RU" sz="2800" dirty="0"/>
              <a:t>для всех уроков по ФГОС. Задача учителя здесь исключительно координирующая — нужно направить размышления учеников к осознанию ими своих недочетов, попросить зафиксировать выявленные проблемы и предложить проект, план по решению выявленных проблем.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4725144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Приемы для данного этапа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различные виды деловых игр на уроке, «дерево познаний», пресс-конференция, проблемный ряд.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589240"/>
            <a:ext cx="1052736" cy="1052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964488" cy="1440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4. Реализация построенной стратегии, проекта</a:t>
            </a:r>
            <a:r>
              <a:rPr lang="ru-RU" sz="2800" dirty="0"/>
              <a:t>. Проводится в зависимости от выбранной формы урока и использованных ранее на уроке приемов.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214295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Закрепление с проговариванием во внешней речи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Цель данного этапа: применение усвоенного знания в новых условиях, на практике.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Учитель для данного этапа подбирает задания, которые призваны систематизировать полученные знания и применить их на практике, ориентируясь на некоторые изменения в условиях.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4" name="Picture 2" descr="https://avatars.mds.yandex.net/i?id=4c243d6a5307dbebe6fc92869ad64594786f9adf-522852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373216"/>
            <a:ext cx="1484783" cy="1484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797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2025-03-24T12:14:13Z</dcterms:created>
  <dcterms:modified xsi:type="dcterms:W3CDTF">2025-03-24T12:57:56Z</dcterms:modified>
</cp:coreProperties>
</file>